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52084" y="1514094"/>
            <a:ext cx="556387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8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8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8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8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40319" y="0"/>
            <a:ext cx="455167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7882" y="215341"/>
            <a:ext cx="874141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8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7034" y="1343469"/>
            <a:ext cx="7974330" cy="155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prezentr.com/?utm_source=templates&amp;utm_medium=presentation&amp;utm_campaign=free_downloads_2020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bref.com/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9695" rIns="0" bIns="0" rtlCol="0" vert="horz">
            <a:spAutoFit/>
          </a:bodyPr>
          <a:lstStyle/>
          <a:p>
            <a:pPr algn="ctr" marL="12065" marR="5080">
              <a:lnSpc>
                <a:spcPts val="5400"/>
              </a:lnSpc>
              <a:spcBef>
                <a:spcPts val="785"/>
              </a:spcBef>
            </a:pPr>
            <a:r>
              <a:rPr dirty="0" sz="5000" spc="-180" b="1">
                <a:latin typeface="Arial"/>
                <a:cs typeface="Arial"/>
                <a:hlinkClick r:id="rId2"/>
              </a:rPr>
              <a:t>ENGLISH</a:t>
            </a:r>
            <a:r>
              <a:rPr dirty="0" sz="5000" spc="-155" b="1">
                <a:latin typeface="Arial"/>
                <a:cs typeface="Arial"/>
                <a:hlinkClick r:id="rId2"/>
              </a:rPr>
              <a:t> </a:t>
            </a:r>
            <a:r>
              <a:rPr dirty="0" sz="5000" spc="-210" b="1">
                <a:latin typeface="Arial"/>
                <a:cs typeface="Arial"/>
                <a:hlinkClick r:id="rId2"/>
              </a:rPr>
              <a:t>PREMIER </a:t>
            </a:r>
            <a:r>
              <a:rPr dirty="0" sz="5000" spc="-415" b="1">
                <a:latin typeface="Arial"/>
                <a:cs typeface="Arial"/>
                <a:hlinkClick r:id="rId2"/>
              </a:rPr>
              <a:t>LEAGUE</a:t>
            </a:r>
            <a:endParaRPr sz="5000">
              <a:latin typeface="Arial"/>
              <a:cs typeface="Arial"/>
            </a:endParaRPr>
          </a:p>
          <a:p>
            <a:pPr algn="ctr" marL="1270">
              <a:lnSpc>
                <a:spcPts val="5320"/>
              </a:lnSpc>
            </a:pPr>
            <a:r>
              <a:rPr dirty="0" sz="5000" spc="-60" b="1">
                <a:latin typeface="Arial"/>
                <a:cs typeface="Arial"/>
                <a:hlinkClick r:id="rId2"/>
              </a:rPr>
              <a:t>Analysis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57441" y="3805554"/>
            <a:ext cx="236601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2023-</a:t>
            </a:r>
            <a:r>
              <a:rPr dirty="0" sz="2300" spc="-2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2024</a:t>
            </a:r>
            <a:r>
              <a:rPr dirty="0" sz="2300" spc="-13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season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20"/>
              <a:t>GK</a:t>
            </a:r>
            <a:r>
              <a:rPr dirty="0" spc="-35"/>
              <a:t> </a:t>
            </a:r>
            <a:r>
              <a:rPr dirty="0" spc="-125"/>
              <a:t>Effectiveness</a:t>
            </a:r>
            <a:r>
              <a:rPr dirty="0" spc="-120"/>
              <a:t> </a:t>
            </a:r>
            <a:r>
              <a:rPr dirty="0" spc="585"/>
              <a:t>&amp;</a:t>
            </a:r>
            <a:r>
              <a:rPr dirty="0" spc="-40"/>
              <a:t> </a:t>
            </a:r>
            <a:r>
              <a:rPr dirty="0" spc="-140"/>
              <a:t>Sweeper</a:t>
            </a:r>
            <a:r>
              <a:rPr dirty="0" spc="-80"/>
              <a:t> </a:t>
            </a:r>
            <a:r>
              <a:rPr dirty="0" spc="-35"/>
              <a:t>Keeper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919970" cy="6858000"/>
            <a:chOff x="0" y="0"/>
            <a:chExt cx="991997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68651" cy="44622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09344"/>
              <a:ext cx="2395727" cy="38938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88946"/>
              <a:ext cx="2526792" cy="53690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00" y="1303019"/>
              <a:ext cx="8014716" cy="1673352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6722" y="1345057"/>
            <a:ext cx="7894320" cy="1554480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965134" y="1343469"/>
          <a:ext cx="7974330" cy="1551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1440"/>
                <a:gridCol w="2631440"/>
                <a:gridCol w="2631439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Crosses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Stopped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Percentage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Shots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Stopped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12.2%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Burnley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8.9%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12.8%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7.6%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Wolves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7.9%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964563" y="1004696"/>
            <a:ext cx="5751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Goalkeepers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Stopping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Crosses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5000" y="5846064"/>
            <a:ext cx="6440424" cy="6370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66722" y="5888431"/>
            <a:ext cx="6321552" cy="518159"/>
          </a:xfrm>
          <a:prstGeom prst="rect">
            <a:avLst/>
          </a:prstGeom>
        </p:spPr>
      </p:pic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965134" y="5886843"/>
          <a:ext cx="6400165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4180"/>
                <a:gridCol w="3356610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Percentage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Crosses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Stopped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12.8%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857882" y="5377078"/>
            <a:ext cx="742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45" b="1">
                <a:latin typeface="Trebuchet MS"/>
                <a:cs typeface="Trebuchet MS"/>
              </a:rPr>
              <a:t>Team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2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Percentage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Crosses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Stopped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by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Goalkeepers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98904" y="3514344"/>
            <a:ext cx="7417308" cy="184099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59482" y="3556127"/>
            <a:ext cx="7298435" cy="1722120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957895" y="3554539"/>
          <a:ext cx="7378065" cy="1720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2075"/>
                <a:gridCol w="2632075"/>
                <a:gridCol w="2035175"/>
              </a:tblGrid>
              <a:tr h="426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Defensive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Actions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Outside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Penalty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Distance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Covered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Outside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Penalty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(Yards)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19.5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Luton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Town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19.0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1964563" y="3105988"/>
            <a:ext cx="75590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20" b="1">
                <a:latin typeface="Trebuchet MS"/>
                <a:cs typeface="Trebuchet MS"/>
              </a:rPr>
              <a:t> Sweeper-</a:t>
            </a:r>
            <a:r>
              <a:rPr dirty="0" sz="1800" b="1">
                <a:latin typeface="Trebuchet MS"/>
                <a:cs typeface="Trebuchet MS"/>
              </a:rPr>
              <a:t>Keepers</a:t>
            </a:r>
            <a:r>
              <a:rPr dirty="0" sz="1800" spc="3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(Defensive</a:t>
            </a:r>
            <a:r>
              <a:rPr dirty="0" sz="1800" spc="-10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Actions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Outside</a:t>
            </a:r>
            <a:r>
              <a:rPr dirty="0" sz="1800" spc="-1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spc="-25" b="1">
                <a:latin typeface="Trebuchet MS"/>
                <a:cs typeface="Trebuchet MS"/>
              </a:rPr>
              <a:t>Penalty</a:t>
            </a:r>
            <a:r>
              <a:rPr dirty="0" sz="1800" spc="-11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Area)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7072"/>
            <a:ext cx="2672080" cy="5509895"/>
            <a:chOff x="0" y="27072"/>
            <a:chExt cx="2672080" cy="55098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072"/>
              <a:ext cx="1938510" cy="31900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0163"/>
              <a:ext cx="2671571" cy="498652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54479" y="182702"/>
            <a:ext cx="76631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5"/>
              <a:t>Defensive</a:t>
            </a:r>
            <a:r>
              <a:rPr dirty="0" spc="-190"/>
              <a:t> </a:t>
            </a:r>
            <a:r>
              <a:rPr dirty="0"/>
              <a:t>and</a:t>
            </a:r>
            <a:r>
              <a:rPr dirty="0" spc="-180"/>
              <a:t> </a:t>
            </a:r>
            <a:r>
              <a:rPr dirty="0" spc="-80"/>
              <a:t>Goalkeeper</a:t>
            </a:r>
            <a:r>
              <a:rPr dirty="0" spc="-190"/>
              <a:t> </a:t>
            </a:r>
            <a:r>
              <a:rPr dirty="0" spc="-65"/>
              <a:t>Stat.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054479" y="1118742"/>
            <a:ext cx="4524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Conceded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Fewest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Own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0823" y="2807220"/>
            <a:ext cx="7470648" cy="72845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2419" y="2848736"/>
            <a:ext cx="7350252" cy="609600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080831" y="2847149"/>
          <a:ext cx="743077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0465"/>
                <a:gridCol w="2450465"/>
                <a:gridCol w="2450464"/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Piece</a:t>
                      </a:r>
                      <a:r>
                        <a:rPr dirty="0" sz="14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Conceded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4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2054479" y="2100453"/>
            <a:ext cx="79863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Conceded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Lowest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Number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Set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Piece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Goals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(Corners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+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spc="-20" b="1">
                <a:latin typeface="Trebuchet MS"/>
                <a:cs typeface="Trebuchet MS"/>
              </a:rPr>
              <a:t>Free </a:t>
            </a:r>
            <a:r>
              <a:rPr dirty="0" sz="1800" spc="-10" b="1">
                <a:latin typeface="Trebuchet MS"/>
                <a:cs typeface="Trebuchet MS"/>
              </a:rPr>
              <a:t>Kicks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016" y="1421904"/>
            <a:ext cx="7435596" cy="72845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3976" y="1463166"/>
            <a:ext cx="7316724" cy="609600"/>
          </a:xfrm>
          <a:prstGeom prst="rect">
            <a:avLst/>
          </a:prstGeom>
        </p:spPr>
      </p:pic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2092388" y="1461579"/>
          <a:ext cx="7395845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9035"/>
                <a:gridCol w="2439035"/>
                <a:gridCol w="2439035"/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Own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Conceded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2054479" y="3489197"/>
            <a:ext cx="738885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Conceded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More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Goals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than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Expected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(Underperforming</a:t>
            </a:r>
            <a:r>
              <a:rPr dirty="0" sz="1800" spc="-5" b="1">
                <a:latin typeface="Trebuchet MS"/>
                <a:cs typeface="Trebuchet MS"/>
              </a:rPr>
              <a:t> </a:t>
            </a:r>
            <a:r>
              <a:rPr dirty="0" sz="1800" spc="-25" b="1">
                <a:latin typeface="Trebuchet MS"/>
                <a:cs typeface="Trebuchet MS"/>
              </a:rPr>
              <a:t>GK) </a:t>
            </a:r>
            <a:r>
              <a:rPr dirty="0" sz="1800" b="1">
                <a:latin typeface="Trebuchet MS"/>
                <a:cs typeface="Trebuchet MS"/>
              </a:rPr>
              <a:t>Based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on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-25" b="1">
                <a:latin typeface="Trebuchet MS"/>
                <a:cs typeface="Trebuchet MS"/>
              </a:rPr>
              <a:t>PSxG(Post-</a:t>
            </a:r>
            <a:r>
              <a:rPr dirty="0" sz="1800" b="1">
                <a:latin typeface="Trebuchet MS"/>
                <a:cs typeface="Trebuchet MS"/>
              </a:rPr>
              <a:t>Shot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expected</a:t>
            </a:r>
            <a:r>
              <a:rPr dirty="0" sz="1800" spc="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Goals)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955035"/>
            <a:ext cx="5006339" cy="390296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78735" y="4175772"/>
            <a:ext cx="6412992" cy="194767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39188" y="4217466"/>
            <a:ext cx="6295644" cy="1828800"/>
          </a:xfrm>
          <a:prstGeom prst="rect">
            <a:avLst/>
          </a:prstGeom>
        </p:spPr>
      </p:pic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2137600" y="4215828"/>
          <a:ext cx="6374765" cy="1828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7695"/>
                <a:gridCol w="3147695"/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Excessive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Conceded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Nott'ham</a:t>
                      </a:r>
                      <a:r>
                        <a:rPr dirty="0" sz="1400" spc="-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Forest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Sheffield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064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0466" y="191770"/>
            <a:ext cx="790130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/>
              <a:t>Passing</a:t>
            </a:r>
            <a:r>
              <a:rPr dirty="0" spc="-130"/>
              <a:t> </a:t>
            </a:r>
            <a:r>
              <a:rPr dirty="0"/>
              <a:t>Categorization</a:t>
            </a:r>
            <a:r>
              <a:rPr dirty="0" spc="-210"/>
              <a:t> </a:t>
            </a:r>
            <a:r>
              <a:rPr dirty="0"/>
              <a:t>and</a:t>
            </a:r>
            <a:r>
              <a:rPr dirty="0" spc="-130"/>
              <a:t> </a:t>
            </a:r>
            <a:r>
              <a:rPr dirty="0" spc="-75"/>
              <a:t>Stat.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479" y="2523744"/>
            <a:ext cx="6969252" cy="11551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8567" y="2565019"/>
            <a:ext cx="6850380" cy="1036319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756979" y="2563431"/>
          <a:ext cx="6929755" cy="1034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595"/>
                <a:gridCol w="1712595"/>
                <a:gridCol w="1712594"/>
                <a:gridCol w="1712595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Passes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Attempted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13721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12473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92.8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11617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91.5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2462910" y="941578"/>
            <a:ext cx="7099934" cy="1472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35242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7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Best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Passing</a:t>
            </a:r>
            <a:r>
              <a:rPr dirty="0" sz="1600" spc="-10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Accuracy</a:t>
            </a:r>
            <a:r>
              <a:rPr dirty="0" sz="1600" spc="-2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(Among</a:t>
            </a:r>
            <a:r>
              <a:rPr dirty="0" sz="1600" spc="-70" b="1">
                <a:latin typeface="Trebuchet MS"/>
                <a:cs typeface="Trebuchet MS"/>
              </a:rPr>
              <a:t> </a:t>
            </a: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10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in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Pass </a:t>
            </a:r>
            <a:r>
              <a:rPr dirty="0" sz="1600" spc="-10" b="1">
                <a:latin typeface="Trebuchet MS"/>
                <a:cs typeface="Trebuchet MS"/>
              </a:rPr>
              <a:t>Completion)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600">
                <a:solidFill>
                  <a:srgbClr val="2D75B6"/>
                </a:solidFill>
                <a:latin typeface="Trebuchet MS"/>
                <a:cs typeface="Trebuchet MS"/>
              </a:rPr>
              <a:t>Manchester</a:t>
            </a:r>
            <a:r>
              <a:rPr dirty="0" sz="1600" spc="-40">
                <a:solidFill>
                  <a:srgbClr val="2D75B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2D75B6"/>
                </a:solidFill>
                <a:latin typeface="Trebuchet MS"/>
                <a:cs typeface="Trebuchet MS"/>
              </a:rPr>
              <a:t>City</a:t>
            </a:r>
            <a:r>
              <a:rPr dirty="0" sz="1600" spc="-25">
                <a:latin typeface="Trebuchet MS"/>
                <a:cs typeface="Trebuchet MS"/>
              </a:rPr>
              <a:t>,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0000"/>
                </a:solidFill>
                <a:latin typeface="Trebuchet MS"/>
                <a:cs typeface="Trebuchet MS"/>
              </a:rPr>
              <a:t>Brighton</a:t>
            </a:r>
            <a:r>
              <a:rPr dirty="0" sz="1600" spc="-3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F4E79"/>
                </a:solidFill>
                <a:latin typeface="Trebuchet MS"/>
                <a:cs typeface="Trebuchet MS"/>
              </a:rPr>
              <a:t>Chelsea</a:t>
            </a:r>
            <a:r>
              <a:rPr dirty="0" sz="1600" spc="-35">
                <a:solidFill>
                  <a:srgbClr val="1F4E7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with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accuracy</a:t>
            </a:r>
            <a:r>
              <a:rPr dirty="0" sz="1600" spc="38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88.7,87.1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85.1 </a:t>
            </a:r>
            <a:r>
              <a:rPr dirty="0" sz="1600" spc="-10">
                <a:latin typeface="Trebuchet MS"/>
                <a:cs typeface="Trebuchet MS"/>
              </a:rPr>
              <a:t>respectively.</a:t>
            </a:r>
            <a:endParaRPr sz="16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7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5" b="1">
                <a:latin typeface="Trebuchet MS"/>
                <a:cs typeface="Trebuchet MS"/>
              </a:rPr>
              <a:t>Top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7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Short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Passes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(5-</a:t>
            </a:r>
            <a:r>
              <a:rPr dirty="0" sz="1600" b="1">
                <a:latin typeface="Trebuchet MS"/>
                <a:cs typeface="Trebuchet MS"/>
              </a:rPr>
              <a:t>15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yards)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(Accuracy</a:t>
            </a:r>
            <a:r>
              <a:rPr dirty="0" sz="1600" spc="-2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&gt;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90%)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75610" y="3787163"/>
            <a:ext cx="7112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6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49423" y="3755263"/>
            <a:ext cx="6650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Medium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Passes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(15-</a:t>
            </a:r>
            <a:r>
              <a:rPr dirty="0" sz="1600" b="1">
                <a:latin typeface="Trebuchet MS"/>
                <a:cs typeface="Trebuchet MS"/>
              </a:rPr>
              <a:t>30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yards)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(Accuracy</a:t>
            </a:r>
            <a:r>
              <a:rPr dirty="0" sz="1600" spc="-1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&gt;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85%)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6144" y="5612896"/>
            <a:ext cx="5715000" cy="11551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6469" y="5655297"/>
            <a:ext cx="5597652" cy="1036319"/>
          </a:xfrm>
          <a:prstGeom prst="rect">
            <a:avLst/>
          </a:prstGeom>
        </p:spPr>
      </p:pic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2734881" y="5653709"/>
          <a:ext cx="5676900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9810"/>
                <a:gridCol w="1574165"/>
                <a:gridCol w="1817370"/>
                <a:gridCol w="1186179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Long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Passes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Attempted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2498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66.1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2814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58.2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Fulham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2853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55.6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2462910" y="5225541"/>
            <a:ext cx="68427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 </a:t>
            </a:r>
            <a:r>
              <a:rPr dirty="0" sz="1600" b="1">
                <a:latin typeface="Trebuchet MS"/>
                <a:cs typeface="Trebuchet MS"/>
              </a:rPr>
              <a:t>5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Long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Passes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(Over</a:t>
            </a:r>
            <a:r>
              <a:rPr dirty="0" sz="1600" spc="-2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30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yards)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(Accuracy</a:t>
            </a:r>
            <a:r>
              <a:rPr dirty="0" sz="1600" spc="-2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&gt;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50%)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465819" y="0"/>
            <a:ext cx="3726179" cy="6858000"/>
            <a:chOff x="8465819" y="0"/>
            <a:chExt cx="3726179" cy="685800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5819" y="0"/>
              <a:ext cx="3726179" cy="68579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7843" y="0"/>
              <a:ext cx="3534155" cy="6857996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0" y="0"/>
            <a:ext cx="3484245" cy="6858000"/>
            <a:chOff x="0" y="0"/>
            <a:chExt cx="3484245" cy="6858000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198876" cy="611578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020567" cy="593750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13803"/>
              <a:ext cx="3296412" cy="604419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005839"/>
              <a:ext cx="3118104" cy="585215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260347"/>
              <a:ext cx="3483864" cy="559764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452372"/>
              <a:ext cx="3305555" cy="5405624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1760" y="4085844"/>
            <a:ext cx="6905244" cy="115519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12085" y="4127500"/>
            <a:ext cx="6786372" cy="1036319"/>
          </a:xfrm>
          <a:prstGeom prst="rect">
            <a:avLst/>
          </a:prstGeom>
        </p:spPr>
      </p:pic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2710497" y="4125912"/>
          <a:ext cx="6865620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1885"/>
                <a:gridCol w="2037079"/>
                <a:gridCol w="1840230"/>
                <a:gridCol w="1796414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Medium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Passes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Attempted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10306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91.7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9763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88.4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9345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89.5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910" y="191770"/>
            <a:ext cx="56527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Advanced</a:t>
            </a:r>
            <a:r>
              <a:rPr dirty="0" spc="-215"/>
              <a:t> </a:t>
            </a:r>
            <a:r>
              <a:rPr dirty="0" spc="-180"/>
              <a:t>Passing</a:t>
            </a:r>
            <a:r>
              <a:rPr dirty="0" spc="-130"/>
              <a:t> </a:t>
            </a:r>
            <a:r>
              <a:rPr dirty="0" spc="-105"/>
              <a:t>Stat.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60" y="1344167"/>
            <a:ext cx="7030211" cy="11551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8411" y="1386205"/>
            <a:ext cx="6911340" cy="1036320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786824" y="1384617"/>
          <a:ext cx="6990715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3780"/>
                <a:gridCol w="2303780"/>
                <a:gridCol w="2303780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Key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598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545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2462910" y="968502"/>
            <a:ext cx="6810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7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Key</a:t>
            </a:r>
            <a:r>
              <a:rPr dirty="0" sz="1600" spc="-2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Passes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(Passes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Leading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to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a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Shot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on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Goal)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2907" y="2872739"/>
            <a:ext cx="7075932" cy="115519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3486" y="2914904"/>
            <a:ext cx="6957059" cy="1036320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751899" y="2913316"/>
          <a:ext cx="7037070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9020"/>
                <a:gridCol w="2319020"/>
                <a:gridCol w="231901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1890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1666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1588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2462910" y="2548889"/>
            <a:ext cx="5534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Passes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Completed in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Final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Third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02357" y="4124221"/>
            <a:ext cx="71120" cy="22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64"/>
              </a:lnSpc>
            </a:pPr>
            <a:r>
              <a:rPr dirty="0" sz="1600" spc="-6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876169" y="4092321"/>
            <a:ext cx="5752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latin typeface="Trebuchet MS"/>
                <a:cs typeface="Trebuchet MS"/>
              </a:rPr>
              <a:t>Top </a:t>
            </a:r>
            <a:r>
              <a:rPr dirty="0" sz="1600" b="1">
                <a:latin typeface="Trebuchet MS"/>
                <a:cs typeface="Trebuchet MS"/>
              </a:rPr>
              <a:t>5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Crosses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into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Opponent's</a:t>
            </a:r>
            <a:r>
              <a:rPr dirty="0" sz="1600" spc="-20" b="1">
                <a:latin typeface="Trebuchet MS"/>
                <a:cs typeface="Trebuchet MS"/>
              </a:rPr>
              <a:t> Penalty</a:t>
            </a:r>
            <a:r>
              <a:rPr dirty="0" sz="1600" spc="-10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Area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679180" y="137160"/>
            <a:ext cx="3512820" cy="6720840"/>
            <a:chOff x="8679180" y="137160"/>
            <a:chExt cx="3512820" cy="672084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9180" y="137160"/>
              <a:ext cx="3512820" cy="67208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1204" y="329184"/>
              <a:ext cx="3320796" cy="6528812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0" y="0"/>
            <a:ext cx="4168140" cy="6858000"/>
            <a:chOff x="0" y="0"/>
            <a:chExt cx="4168140" cy="6858000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034284" cy="463448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855975" cy="445617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80656"/>
              <a:ext cx="4168140" cy="627734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72668"/>
              <a:ext cx="3989831" cy="608532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83764" y="4526292"/>
            <a:ext cx="6228588" cy="167335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44342" y="4567605"/>
            <a:ext cx="6109715" cy="1554480"/>
          </a:xfrm>
          <a:prstGeom prst="rect">
            <a:avLst/>
          </a:prstGeom>
        </p:spPr>
      </p:pic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2742755" y="4565967"/>
          <a:ext cx="6189345" cy="155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6445"/>
                <a:gridCol w="2036445"/>
                <a:gridCol w="2036444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Crosses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into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Penalty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Fulham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Luton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Town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901950" cy="4464050"/>
            <a:chOff x="0" y="0"/>
            <a:chExt cx="2901950" cy="4464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728775" cy="428919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901695" cy="44637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1722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Squad</a:t>
            </a:r>
            <a:r>
              <a:rPr dirty="0" spc="-55"/>
              <a:t> </a:t>
            </a:r>
            <a:r>
              <a:rPr dirty="0"/>
              <a:t>Shooting</a:t>
            </a:r>
            <a:r>
              <a:rPr dirty="0" spc="-75"/>
              <a:t> </a:t>
            </a:r>
            <a:r>
              <a:rPr dirty="0" spc="-85"/>
              <a:t>Analysis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488" y="1642872"/>
            <a:ext cx="7677911" cy="115519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1067" y="1685163"/>
            <a:ext cx="7559040" cy="1036319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2439479" y="1683575"/>
          <a:ext cx="7639050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9760"/>
                <a:gridCol w="1889760"/>
                <a:gridCol w="1889760"/>
                <a:gridCol w="1889760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Shots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Shooting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683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38.7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542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36.2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537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36.1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2265679" y="944117"/>
            <a:ext cx="4686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Shooting</a:t>
            </a:r>
            <a:r>
              <a:rPr dirty="0" sz="1800" spc="-1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Accuracy</a:t>
            </a:r>
            <a:endParaRPr sz="18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latin typeface="Trebuchet MS"/>
                <a:cs typeface="Trebuchet MS"/>
              </a:rPr>
              <a:t>(Percentage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of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successful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shots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on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target)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65679" y="2769489"/>
            <a:ext cx="6050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spc="-30" b="1">
                <a:latin typeface="Trebuchet MS"/>
                <a:cs typeface="Trebuchet MS"/>
              </a:rPr>
              <a:t>Teams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Shots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on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spc="-25" b="1">
                <a:latin typeface="Trebuchet MS"/>
                <a:cs typeface="Trebuchet MS"/>
              </a:rPr>
              <a:t>Target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per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90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Minutes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65679" y="4344670"/>
            <a:ext cx="5919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spc="-30" b="1">
                <a:latin typeface="Trebuchet MS"/>
                <a:cs typeface="Trebuchet MS"/>
              </a:rPr>
              <a:t>Teams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Longest</a:t>
            </a:r>
            <a:r>
              <a:rPr dirty="0" sz="1800" spc="-12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Average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Shooting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Distance</a:t>
            </a:r>
            <a:endParaRPr sz="18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Trebuchet MS"/>
                <a:cs typeface="Trebuchet MS"/>
              </a:rPr>
              <a:t>(in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Yards)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1368552"/>
            <a:ext cx="3296920" cy="5489575"/>
            <a:chOff x="0" y="1368552"/>
            <a:chExt cx="3296920" cy="548957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68552"/>
              <a:ext cx="3296412" cy="548944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60576"/>
              <a:ext cx="3118104" cy="5297422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22576" y="3171444"/>
            <a:ext cx="7249668" cy="115519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83663" y="3213100"/>
            <a:ext cx="7130796" cy="1036319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2382075" y="3211512"/>
          <a:ext cx="7210425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3370"/>
                <a:gridCol w="2731770"/>
                <a:gridCol w="2835910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Shots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90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6.95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6.92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5.5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8" name="object 18" descr=""/>
          <p:cNvGrpSpPr/>
          <p:nvPr/>
        </p:nvGrpSpPr>
        <p:grpSpPr>
          <a:xfrm>
            <a:off x="7900416" y="367309"/>
            <a:ext cx="4291965" cy="6490970"/>
            <a:chOff x="7900416" y="367309"/>
            <a:chExt cx="4291965" cy="649097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0416" y="367309"/>
              <a:ext cx="4291583" cy="649068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2440" y="559308"/>
              <a:ext cx="4099559" cy="629868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22576" y="5004828"/>
            <a:ext cx="6057900" cy="1583436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83663" y="5047500"/>
            <a:ext cx="5939027" cy="1463039"/>
          </a:xfrm>
          <a:prstGeom prst="rect">
            <a:avLst/>
          </a:prstGeom>
        </p:spPr>
      </p:pic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2382075" y="5045900"/>
          <a:ext cx="6017895" cy="1462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7015"/>
                <a:gridCol w="2233930"/>
                <a:gridCol w="2187575"/>
              </a:tblGrid>
              <a:tr h="426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Shooting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Distance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(Yards)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Burnley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Sheffield</a:t>
                      </a:r>
                      <a:r>
                        <a:rPr dirty="0" sz="11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17.3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465320" cy="6858000"/>
            <a:chOff x="0" y="0"/>
            <a:chExt cx="446532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41440" cy="4571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465319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91399"/>
              <a:ext cx="3503676" cy="546659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83436"/>
              <a:ext cx="3325367" cy="527456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345435" y="1671827"/>
            <a:ext cx="9846945" cy="5186680"/>
            <a:chOff x="2345435" y="1671827"/>
            <a:chExt cx="9846945" cy="518668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5376" y="2639593"/>
              <a:ext cx="6516624" cy="421840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7400" y="2831591"/>
              <a:ext cx="6324600" cy="402640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5435" y="1671827"/>
              <a:ext cx="7702296" cy="115519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462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Defensive</a:t>
            </a:r>
            <a:r>
              <a:rPr dirty="0" spc="-225"/>
              <a:t> </a:t>
            </a:r>
            <a:r>
              <a:rPr dirty="0" spc="-10"/>
              <a:t>Actions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06523" y="1713102"/>
            <a:ext cx="7581900" cy="1036320"/>
          </a:xfrm>
          <a:prstGeom prst="rect">
            <a:avLst/>
          </a:prstGeom>
        </p:spPr>
      </p:pic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2404935" y="1711515"/>
          <a:ext cx="7661909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00"/>
                <a:gridCol w="2527300"/>
                <a:gridCol w="2527300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Tackles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Def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2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Nott'ham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Forest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437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Wolves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Sheffield</a:t>
                      </a:r>
                      <a:r>
                        <a:rPr dirty="0" sz="11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2369947" y="1273555"/>
            <a:ext cx="5075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5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Tackles</a:t>
            </a:r>
            <a:r>
              <a:rPr dirty="0" sz="1600" spc="-2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in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Defensive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Third: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33244" y="3273552"/>
            <a:ext cx="7342632" cy="115519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94966" y="3315461"/>
            <a:ext cx="7223759" cy="1036319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2393378" y="3313874"/>
          <a:ext cx="7303134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7920"/>
                <a:gridCol w="2407920"/>
                <a:gridCol w="2407919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Tackles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Midfield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301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290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2369947" y="2848101"/>
            <a:ext cx="4333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0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75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Tackles </a:t>
            </a:r>
            <a:r>
              <a:rPr dirty="0" sz="1600" b="1">
                <a:latin typeface="Trebuchet MS"/>
                <a:cs typeface="Trebuchet MS"/>
              </a:rPr>
              <a:t>in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Midfield: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69820" y="4942332"/>
            <a:ext cx="6300215" cy="141427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30907" y="4984546"/>
            <a:ext cx="6181344" cy="1295400"/>
          </a:xfrm>
          <a:prstGeom prst="rect">
            <a:avLst/>
          </a:prstGeom>
        </p:spPr>
      </p:pic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2429319" y="4982908"/>
          <a:ext cx="6260465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939"/>
                <a:gridCol w="2059939"/>
                <a:gridCol w="205993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Tackles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2369947" y="4552569"/>
            <a:ext cx="50279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6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85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85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Tackles </a:t>
            </a:r>
            <a:r>
              <a:rPr dirty="0" sz="1600" b="1">
                <a:latin typeface="Trebuchet MS"/>
                <a:cs typeface="Trebuchet MS"/>
              </a:rPr>
              <a:t>in</a:t>
            </a:r>
            <a:r>
              <a:rPr dirty="0" sz="1600" spc="-12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Attacking</a:t>
            </a:r>
            <a:r>
              <a:rPr dirty="0" sz="1600" spc="-7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Third: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952240" cy="6858000"/>
            <a:chOff x="0" y="0"/>
            <a:chExt cx="395224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35764" cy="479108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116580" cy="51572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93594"/>
              <a:ext cx="3951732" cy="456440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85644"/>
              <a:ext cx="3773423" cy="437235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7868411" y="941857"/>
            <a:ext cx="4323715" cy="5916295"/>
            <a:chOff x="7868411" y="941857"/>
            <a:chExt cx="4323715" cy="591629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411" y="941857"/>
              <a:ext cx="4323587" cy="591614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0435" y="1133856"/>
              <a:ext cx="4131564" cy="572414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5"/>
              </a:spcBef>
            </a:pPr>
            <a:r>
              <a:rPr dirty="0" spc="-55"/>
              <a:t>Defensive</a:t>
            </a:r>
            <a:r>
              <a:rPr dirty="0" spc="-155"/>
              <a:t> </a:t>
            </a:r>
            <a:r>
              <a:rPr dirty="0" spc="-114"/>
              <a:t>Errors</a:t>
            </a:r>
            <a:r>
              <a:rPr dirty="0" spc="-160"/>
              <a:t> </a:t>
            </a:r>
            <a:r>
              <a:rPr dirty="0" spc="585"/>
              <a:t>&amp;</a:t>
            </a:r>
            <a:r>
              <a:rPr dirty="0" spc="-114"/>
              <a:t> </a:t>
            </a:r>
            <a:r>
              <a:rPr dirty="0" spc="-10"/>
              <a:t>Interceptions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7067" y="4812791"/>
            <a:ext cx="7132320" cy="115519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48154" y="4854918"/>
            <a:ext cx="7013448" cy="1036320"/>
          </a:xfrm>
          <a:prstGeom prst="rect">
            <a:avLst/>
          </a:prstGeom>
        </p:spPr>
      </p:pic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746567" y="4853368"/>
          <a:ext cx="7093584" cy="1034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00"/>
                <a:gridCol w="2527300"/>
                <a:gridCol w="1958340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Interceptions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Fulham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West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361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1686814" y="4412996"/>
            <a:ext cx="3844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75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Interceptions: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4876" y="2941320"/>
            <a:ext cx="6370320" cy="141579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35201" y="2983992"/>
            <a:ext cx="6251448" cy="1295399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733613" y="2982404"/>
          <a:ext cx="6330950" cy="129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070"/>
                <a:gridCol w="2084070"/>
                <a:gridCol w="208406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Errors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Leading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Shots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Burnley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1686814" y="1165352"/>
            <a:ext cx="8411210" cy="16821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6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3</a:t>
            </a:r>
            <a:r>
              <a:rPr dirty="0" sz="1600" spc="-95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6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Best</a:t>
            </a:r>
            <a:r>
              <a:rPr dirty="0" sz="1600" spc="-6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Successful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Tackle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Rate:</a:t>
            </a:r>
            <a:endParaRPr sz="1600">
              <a:latin typeface="Trebuchet MS"/>
              <a:cs typeface="Trebuchet MS"/>
            </a:endParaRPr>
          </a:p>
          <a:p>
            <a:pPr marL="60960" marR="5080" indent="-48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1F4E79"/>
                </a:solidFill>
                <a:latin typeface="Arial"/>
                <a:cs typeface="Arial"/>
              </a:rPr>
              <a:t>Crystal</a:t>
            </a:r>
            <a:r>
              <a:rPr dirty="0" sz="1400" spc="-20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1F4E79"/>
                </a:solidFill>
                <a:latin typeface="Arial"/>
                <a:cs typeface="Arial"/>
              </a:rPr>
              <a:t>Palace</a:t>
            </a:r>
            <a:r>
              <a:rPr dirty="0" sz="1400" spc="-45">
                <a:solidFill>
                  <a:srgbClr val="1F4E79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(55.3%),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Nott'ham</a:t>
            </a:r>
            <a:r>
              <a:rPr dirty="0" sz="1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Forest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(53.5%),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Tottenham</a:t>
            </a:r>
            <a:r>
              <a:rPr dirty="0" sz="1400" spc="-10">
                <a:latin typeface="Arial"/>
                <a:cs typeface="Arial"/>
              </a:rPr>
              <a:t>(52.1%)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have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highest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percentage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successful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tackles,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indicating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effective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defensive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efforts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strong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ability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win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ball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opponents.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400">
              <a:latin typeface="Arial"/>
              <a:cs typeface="Arial"/>
            </a:endParaRPr>
          </a:p>
          <a:p>
            <a:pPr marL="299085" marR="573405" indent="-286385">
              <a:lnSpc>
                <a:spcPct val="100000"/>
              </a:lnSpc>
              <a:buFont typeface="Arial"/>
              <a:buChar char="•"/>
              <a:tabLst>
                <a:tab pos="927100" algn="l"/>
              </a:tabLst>
            </a:pPr>
            <a:r>
              <a:rPr dirty="0" sz="1600" spc="-50" b="1">
                <a:solidFill>
                  <a:srgbClr val="FF0000"/>
                </a:solidFill>
                <a:latin typeface="Trebuchet MS"/>
                <a:cs typeface="Trebuchet MS"/>
              </a:rPr>
              <a:t>Top</a:t>
            </a:r>
            <a:r>
              <a:rPr dirty="0" sz="1600" spc="-4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dirty="0" sz="1600" spc="-7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F0000"/>
                </a:solidFill>
                <a:latin typeface="Trebuchet MS"/>
                <a:cs typeface="Trebuchet MS"/>
              </a:rPr>
              <a:t>Teams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Errors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Leading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to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Opponent's</a:t>
            </a:r>
            <a:r>
              <a:rPr dirty="0" sz="1600" spc="-1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Shots:</a:t>
            </a:r>
            <a:r>
              <a:rPr dirty="0" sz="1600" spc="-20" b="1"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0000"/>
                </a:solidFill>
                <a:latin typeface="Trebuchet MS"/>
                <a:cs typeface="Trebuchet MS"/>
              </a:rPr>
              <a:t>Chelsea</a:t>
            </a:r>
            <a:r>
              <a:rPr dirty="0" sz="1400" spc="-6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rebuchet MS"/>
                <a:cs typeface="Trebuchet MS"/>
              </a:rPr>
              <a:t>Tottenham </a:t>
            </a:r>
            <a:r>
              <a:rPr dirty="0" sz="1400" spc="-1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dirty="0" sz="1400">
                <a:latin typeface="Trebuchet MS"/>
                <a:cs typeface="Trebuchet MS"/>
              </a:rPr>
              <a:t>have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committed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errors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leading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opponents'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shots,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highlighting</a:t>
            </a:r>
            <a:endParaRPr sz="1400">
              <a:latin typeface="Trebuchet MS"/>
              <a:cs typeface="Trebuchet MS"/>
            </a:endParaRPr>
          </a:p>
          <a:p>
            <a:pPr marL="927100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latin typeface="Trebuchet MS"/>
                <a:cs typeface="Trebuchet MS"/>
              </a:rPr>
              <a:t>potential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weaknesses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their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defensive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play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that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could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targeted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by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opponents.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474845" cy="6858000"/>
            <a:chOff x="0" y="0"/>
            <a:chExt cx="447484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61870" cy="62864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9043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33359"/>
              <a:ext cx="4474464" cy="502463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25395"/>
              <a:ext cx="4296155" cy="48326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61133" y="158318"/>
            <a:ext cx="755269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15"/>
              <a:t>Key</a:t>
            </a:r>
            <a:r>
              <a:rPr dirty="0" spc="-95"/>
              <a:t> </a:t>
            </a:r>
            <a:r>
              <a:rPr dirty="0" spc="-150"/>
              <a:t>Players</a:t>
            </a:r>
            <a:r>
              <a:rPr dirty="0" spc="-120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 spc="-700"/>
              <a:t>T</a:t>
            </a:r>
            <a:r>
              <a:rPr dirty="0" spc="-160"/>
              <a:t>ea</a:t>
            </a:r>
            <a:r>
              <a:rPr dirty="0" spc="-150"/>
              <a:t>m</a:t>
            </a:r>
            <a:r>
              <a:rPr dirty="0" spc="-50"/>
              <a:t> </a:t>
            </a:r>
            <a:r>
              <a:rPr dirty="0" spc="-10"/>
              <a:t>Matrices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1179" y="3761232"/>
            <a:ext cx="7191756" cy="271119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2013" y="3803929"/>
            <a:ext cx="7072883" cy="2590800"/>
          </a:xfrm>
          <a:prstGeom prst="rect">
            <a:avLst/>
          </a:prstGeom>
        </p:spPr>
      </p:pic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880425" y="3802316"/>
          <a:ext cx="7152640" cy="2588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55"/>
                <a:gridCol w="2357755"/>
                <a:gridCol w="2357755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Position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Declan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Rice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William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Saliba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Moussa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Diaby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FW,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Dominic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Solanke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FW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Vitaly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Janelt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MF,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Joachim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Andersen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James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Tarkowski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Everton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Carlton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Morris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Luton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Town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FW,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Kilman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Wolves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DF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 descr=""/>
          <p:cNvSpPr txBox="1"/>
          <p:nvPr/>
        </p:nvSpPr>
        <p:spPr>
          <a:xfrm>
            <a:off x="1961133" y="1165605"/>
            <a:ext cx="7455534" cy="2458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ts val="216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20" b="1">
                <a:latin typeface="Trebuchet MS"/>
                <a:cs typeface="Trebuchet MS"/>
              </a:rPr>
              <a:t>Youngest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spc="-20" b="1">
                <a:latin typeface="Trebuchet MS"/>
                <a:cs typeface="Trebuchet MS"/>
              </a:rPr>
              <a:t>Team</a:t>
            </a:r>
            <a:endParaRPr sz="1800">
              <a:latin typeface="Trebuchet MS"/>
              <a:cs typeface="Trebuchet MS"/>
            </a:endParaRPr>
          </a:p>
          <a:p>
            <a:pPr marL="927100">
              <a:lnSpc>
                <a:spcPts val="1920"/>
              </a:lnSpc>
            </a:pPr>
            <a:r>
              <a:rPr dirty="0" sz="1600" b="1">
                <a:latin typeface="Trebuchet MS"/>
                <a:cs typeface="Trebuchet MS"/>
              </a:rPr>
              <a:t>Chelsea: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youngest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team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with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average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age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22.03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years.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Trebuchet MS"/>
              <a:cs typeface="Trebuchet MS"/>
            </a:endParaRPr>
          </a:p>
          <a:p>
            <a:pPr marL="299085" indent="-286385">
              <a:lnSpc>
                <a:spcPts val="216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Highest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Scorer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from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Each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20" b="1">
                <a:latin typeface="Trebuchet MS"/>
                <a:cs typeface="Trebuchet MS"/>
              </a:rPr>
              <a:t>Club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1920"/>
              </a:lnSpc>
            </a:pPr>
            <a:r>
              <a:rPr dirty="0" sz="1600" b="1">
                <a:latin typeface="Trebuchet MS"/>
                <a:cs typeface="Trebuchet MS"/>
              </a:rPr>
              <a:t>Example</a:t>
            </a:r>
            <a:r>
              <a:rPr dirty="0" sz="1600" spc="-10" b="1">
                <a:latin typeface="Trebuchet MS"/>
                <a:cs typeface="Trebuchet MS"/>
              </a:rPr>
              <a:t> </a:t>
            </a:r>
            <a:r>
              <a:rPr dirty="0" sz="1600" spc="-40" b="1">
                <a:latin typeface="Trebuchet MS"/>
                <a:cs typeface="Trebuchet MS"/>
              </a:rPr>
              <a:t>For</a:t>
            </a:r>
            <a:r>
              <a:rPr dirty="0" sz="1600" spc="-9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Arsenal:</a:t>
            </a:r>
            <a:endParaRPr sz="1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Bukayo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Saka: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16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goals</a:t>
            </a:r>
            <a:endParaRPr sz="1600">
              <a:latin typeface="Trebuchet MS"/>
              <a:cs typeface="Trebuchet MS"/>
            </a:endParaRPr>
          </a:p>
          <a:p>
            <a:pPr marL="469900" marR="456692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Trebuchet MS"/>
                <a:cs typeface="Trebuchet MS"/>
              </a:rPr>
              <a:t>Kai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Havertz: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13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goals </a:t>
            </a:r>
            <a:r>
              <a:rPr dirty="0" sz="1600">
                <a:latin typeface="Trebuchet MS"/>
                <a:cs typeface="Trebuchet MS"/>
              </a:rPr>
              <a:t>Leandro</a:t>
            </a:r>
            <a:r>
              <a:rPr dirty="0" sz="1600" spc="-9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Trossard: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12</a:t>
            </a:r>
            <a:r>
              <a:rPr dirty="0" sz="1600" spc="-7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goals</a:t>
            </a:r>
            <a:endParaRPr sz="16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that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Played</a:t>
            </a:r>
            <a:r>
              <a:rPr dirty="0" sz="1800" spc="-1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All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38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League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Matches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(Excluding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Goalkeepers)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64295" y="219456"/>
            <a:ext cx="3727704" cy="6638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40319" y="0"/>
            <a:ext cx="4551680" cy="6858000"/>
            <a:chOff x="7640319" y="0"/>
            <a:chExt cx="455168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0"/>
              <a:ext cx="382676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259" y="149352"/>
              <a:ext cx="3634740" cy="670864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47710"/>
            <a:ext cx="10174605" cy="6810375"/>
            <a:chOff x="0" y="47710"/>
            <a:chExt cx="10174605" cy="68103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710"/>
              <a:ext cx="2018642" cy="43893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54836"/>
              <a:ext cx="3032760" cy="5503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9383" y="1458467"/>
              <a:ext cx="8244840" cy="141427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0979" y="277444"/>
            <a:ext cx="54819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0"/>
              <a:t>Additional</a:t>
            </a:r>
            <a:r>
              <a:rPr dirty="0" spc="-75"/>
              <a:t> </a:t>
            </a:r>
            <a:r>
              <a:rPr dirty="0" spc="-204"/>
              <a:t>Key</a:t>
            </a:r>
            <a:r>
              <a:rPr dirty="0" spc="-50"/>
              <a:t> </a:t>
            </a:r>
            <a:r>
              <a:rPr dirty="0" spc="-120"/>
              <a:t>Players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9835" y="1500632"/>
            <a:ext cx="8125967" cy="1295400"/>
          </a:xfrm>
          <a:prstGeom prst="rect">
            <a:avLst/>
          </a:prstGeom>
        </p:spPr>
      </p:pic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988248" y="1499044"/>
          <a:ext cx="8206105" cy="1293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364"/>
                <a:gridCol w="2031364"/>
                <a:gridCol w="2031364"/>
                <a:gridCol w="2031364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Chances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Created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Bruno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Fernandes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Son</a:t>
                      </a:r>
                      <a:r>
                        <a:rPr dirty="0" sz="1100" spc="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Heung-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Mohamed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Salah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Bukayo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Saka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368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2068829" y="1060780"/>
            <a:ext cx="5292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800" spc="-70" b="1">
                <a:latin typeface="Trebuchet MS"/>
                <a:cs typeface="Trebuchet MS"/>
              </a:rPr>
              <a:t>Top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That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Created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Chances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29383" y="3625596"/>
            <a:ext cx="7530083" cy="115671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9835" y="3668267"/>
            <a:ext cx="7411211" cy="1036319"/>
          </a:xfrm>
          <a:prstGeom prst="rect">
            <a:avLst/>
          </a:prstGeom>
        </p:spPr>
      </p:pic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1988248" y="3666680"/>
          <a:ext cx="7491095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325"/>
                <a:gridCol w="1965325"/>
                <a:gridCol w="1965325"/>
                <a:gridCol w="151637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Carries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Jeremy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Doku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Alejandro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Garnacho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Bukayo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Saka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/>
          <p:nvPr/>
        </p:nvSpPr>
        <p:spPr>
          <a:xfrm>
            <a:off x="2079498" y="2795142"/>
            <a:ext cx="6544309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085">
              <a:lnSpc>
                <a:spcPts val="216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Carriers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20" b="1">
                <a:latin typeface="Trebuchet MS"/>
                <a:cs typeface="Trebuchet MS"/>
              </a:rPr>
              <a:t>Ball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60"/>
              </a:spcBef>
            </a:pPr>
            <a:r>
              <a:rPr dirty="0" sz="1600">
                <a:latin typeface="Trebuchet MS"/>
                <a:cs typeface="Trebuchet MS"/>
              </a:rPr>
              <a:t>These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players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significantly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impact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offensive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play</a:t>
            </a:r>
            <a:r>
              <a:rPr dirty="0" sz="1600" spc="-6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by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advancing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ball, </a:t>
            </a:r>
            <a:r>
              <a:rPr dirty="0" sz="1600">
                <a:latin typeface="Trebuchet MS"/>
                <a:cs typeface="Trebuchet MS"/>
              </a:rPr>
              <a:t>creating</a:t>
            </a:r>
            <a:r>
              <a:rPr dirty="0" sz="1600" spc="-7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scoring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opportunities,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-7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maintaining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possession.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29383" y="5103876"/>
            <a:ext cx="6801611" cy="132283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9835" y="5146014"/>
            <a:ext cx="6682740" cy="1203959"/>
          </a:xfrm>
          <a:prstGeom prst="rect">
            <a:avLst/>
          </a:prstGeom>
        </p:spPr>
      </p:pic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1988248" y="5144452"/>
          <a:ext cx="6762750" cy="1203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0685"/>
                <a:gridCol w="1670685"/>
                <a:gridCol w="1670685"/>
                <a:gridCol w="1670685"/>
              </a:tblGrid>
              <a:tr h="426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889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100" spc="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Progressive Passes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Rodri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Martin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Odegaard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344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Pascal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Groa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302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 descr=""/>
          <p:cNvSpPr txBox="1"/>
          <p:nvPr/>
        </p:nvSpPr>
        <p:spPr>
          <a:xfrm>
            <a:off x="2068829" y="4735448"/>
            <a:ext cx="7287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Progressive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Passes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(at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least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10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yards)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553200" cy="6858000"/>
            <a:chOff x="0" y="0"/>
            <a:chExt cx="65532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70503" cy="515338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790187" cy="56022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9806"/>
              <a:ext cx="6553200" cy="66781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1856"/>
              <a:ext cx="6374891" cy="648614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824227" y="557809"/>
            <a:ext cx="10368280" cy="6300470"/>
            <a:chOff x="1824227" y="557809"/>
            <a:chExt cx="10368280" cy="630047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8080" y="557809"/>
              <a:ext cx="4693920" cy="630018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0104" y="749805"/>
              <a:ext cx="4501896" cy="61081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27" y="1682495"/>
              <a:ext cx="7886700" cy="1155191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5695" y="1724914"/>
            <a:ext cx="7767828" cy="1036319"/>
          </a:xfrm>
          <a:prstGeom prst="rect">
            <a:avLst/>
          </a:prstGeom>
        </p:spPr>
      </p:pic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884108" y="1723326"/>
          <a:ext cx="7847330" cy="1035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/>
                <a:gridCol w="1941830"/>
                <a:gridCol w="1941830"/>
                <a:gridCol w="194182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Assist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90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Jacob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Murphy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0.53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Jeremy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Doku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0.45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Brennan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Johnson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0.43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1848992" y="1246759"/>
            <a:ext cx="7442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1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2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No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12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Assists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per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90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Minutes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(&gt;20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Matches)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1153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Performance</a:t>
            </a:r>
            <a:r>
              <a:rPr dirty="0" spc="-220"/>
              <a:t> </a:t>
            </a:r>
            <a:r>
              <a:rPr dirty="0" spc="-10"/>
              <a:t>Metrics</a:t>
            </a: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4227" y="3334511"/>
            <a:ext cx="7481316" cy="141427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5695" y="3376421"/>
            <a:ext cx="7362444" cy="1295400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884108" y="3374834"/>
          <a:ext cx="7442200" cy="129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864"/>
                <a:gridCol w="1840864"/>
                <a:gridCol w="1840864"/>
                <a:gridCol w="1840864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Non-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Penalty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Erling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Haaland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Phil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Foden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Ollie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Watkins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Dominic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Solanke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1848992" y="2871978"/>
            <a:ext cx="471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2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Non-Penalty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07464" y="5195315"/>
            <a:ext cx="6757416" cy="115519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67916" y="5236883"/>
            <a:ext cx="6640068" cy="1036319"/>
          </a:xfrm>
          <a:prstGeom prst="rect">
            <a:avLst/>
          </a:prstGeom>
        </p:spPr>
      </p:pic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1866328" y="5235257"/>
          <a:ext cx="6718934" cy="1036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9889"/>
                <a:gridCol w="1659889"/>
                <a:gridCol w="1659889"/>
                <a:gridCol w="1659889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Squad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Penalty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Cole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Palmer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Erling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Haaland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Bukayo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Saka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1848992" y="4790643"/>
            <a:ext cx="4210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800" spc="-70" b="1">
                <a:latin typeface="Trebuchet MS"/>
                <a:cs typeface="Trebuchet MS"/>
              </a:rPr>
              <a:t>Top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3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Players</a:t>
            </a:r>
            <a:r>
              <a:rPr dirty="0" sz="1800" spc="-2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Most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Penalty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577" y="31605"/>
            <a:ext cx="7526655" cy="2207260"/>
          </a:xfrm>
          <a:prstGeom prst="rect"/>
        </p:spPr>
        <p:txBody>
          <a:bodyPr wrap="square" lIns="0" tIns="347980" rIns="0" bIns="0" rtlCol="0" vert="horz">
            <a:spAutoFit/>
          </a:bodyPr>
          <a:lstStyle/>
          <a:p>
            <a:pPr marL="1100455">
              <a:lnSpc>
                <a:spcPct val="100000"/>
              </a:lnSpc>
              <a:spcBef>
                <a:spcPts val="2740"/>
              </a:spcBef>
            </a:pPr>
            <a:r>
              <a:rPr dirty="0" spc="65"/>
              <a:t>Introduction</a:t>
            </a:r>
          </a:p>
          <a:p>
            <a:pPr algn="just" marL="12700" marR="5080">
              <a:lnSpc>
                <a:spcPct val="100000"/>
              </a:lnSpc>
              <a:spcBef>
                <a:spcPts val="850"/>
              </a:spcBef>
            </a:pP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In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this</a:t>
            </a:r>
            <a:r>
              <a:rPr dirty="0" sz="1400" spc="1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project,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various</a:t>
            </a:r>
            <a:r>
              <a:rPr dirty="0" sz="1400" spc="1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aspects</a:t>
            </a:r>
            <a:r>
              <a:rPr dirty="0" sz="1400" spc="1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team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player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performances</a:t>
            </a:r>
            <a:r>
              <a:rPr dirty="0" sz="1400" spc="1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in</a:t>
            </a:r>
            <a:r>
              <a:rPr dirty="0" sz="1400" spc="1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1400" spc="1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league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is</a:t>
            </a:r>
            <a:r>
              <a:rPr dirty="0" sz="1400" spc="10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analyzed.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dirty="0" sz="1400" spc="18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analysis</a:t>
            </a:r>
            <a:r>
              <a:rPr dirty="0" sz="1400" spc="17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covers</a:t>
            </a:r>
            <a:r>
              <a:rPr dirty="0" sz="1400" spc="19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multiple</a:t>
            </a:r>
            <a:r>
              <a:rPr dirty="0" sz="1400" spc="19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dimensions</a:t>
            </a:r>
            <a:r>
              <a:rPr dirty="0" sz="1400" spc="18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including</a:t>
            </a:r>
            <a:r>
              <a:rPr dirty="0" sz="1400" spc="19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stadium</a:t>
            </a:r>
            <a:r>
              <a:rPr dirty="0" sz="1400" spc="19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attendance,</a:t>
            </a:r>
            <a:r>
              <a:rPr dirty="0" sz="1400" spc="19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team</a:t>
            </a:r>
            <a:r>
              <a:rPr dirty="0" sz="1400" spc="18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performance,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goal</a:t>
            </a:r>
            <a:r>
              <a:rPr dirty="0" sz="1400" spc="1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scoring,</a:t>
            </a:r>
            <a:r>
              <a:rPr dirty="0" sz="1400" spc="1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expected</a:t>
            </a:r>
            <a:r>
              <a:rPr dirty="0" sz="1400" spc="1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goals,</a:t>
            </a:r>
            <a:r>
              <a:rPr dirty="0" sz="1400" spc="1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goalkeeper</a:t>
            </a:r>
            <a:r>
              <a:rPr dirty="0" sz="1400" spc="13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performance,</a:t>
            </a:r>
            <a:r>
              <a:rPr dirty="0" sz="1400" spc="1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passing</a:t>
            </a:r>
            <a:r>
              <a:rPr dirty="0" sz="1400" spc="14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statistics,</a:t>
            </a:r>
            <a:r>
              <a:rPr dirty="0" sz="1400" spc="13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shooting</a:t>
            </a:r>
            <a:r>
              <a:rPr dirty="0" sz="1400" spc="1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analysis,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1400" spc="2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defensive</a:t>
            </a:r>
            <a:r>
              <a:rPr dirty="0" sz="1400" spc="27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actions.</a:t>
            </a:r>
            <a:r>
              <a:rPr dirty="0" sz="1400" spc="2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By</a:t>
            </a:r>
            <a:r>
              <a:rPr dirty="0" sz="1400" spc="28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diving</a:t>
            </a:r>
            <a:r>
              <a:rPr dirty="0" sz="1400" spc="28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into</a:t>
            </a:r>
            <a:r>
              <a:rPr dirty="0" sz="1400" spc="27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these</a:t>
            </a:r>
            <a:r>
              <a:rPr dirty="0" sz="1400" spc="2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metrics,</a:t>
            </a:r>
            <a:r>
              <a:rPr dirty="0" sz="1400" spc="2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we</a:t>
            </a:r>
            <a:r>
              <a:rPr dirty="0" sz="1400" spc="2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aim</a:t>
            </a:r>
            <a:r>
              <a:rPr dirty="0" sz="1400" spc="2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dirty="0" sz="1400" spc="27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provide</a:t>
            </a:r>
            <a:r>
              <a:rPr dirty="0" sz="1400" spc="2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1400" spc="27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comprehensive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overview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dirty="0" sz="14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1400" spc="-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strengths</a:t>
            </a:r>
            <a:r>
              <a:rPr dirty="0" sz="1400" spc="-4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14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weaknesses</a:t>
            </a:r>
            <a:r>
              <a:rPr dirty="0" sz="1400" spc="-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dirty="0" sz="14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teams</a:t>
            </a:r>
            <a:r>
              <a:rPr dirty="0" sz="1400" spc="-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14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0000"/>
                </a:solidFill>
                <a:latin typeface="Trebuchet MS"/>
                <a:cs typeface="Trebuchet MS"/>
              </a:rPr>
              <a:t>key</a:t>
            </a:r>
            <a:r>
              <a:rPr dirty="0" sz="1400" spc="-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Trebuchet MS"/>
                <a:cs typeface="Trebuchet MS"/>
              </a:rPr>
              <a:t>players.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03577" y="2486659"/>
            <a:ext cx="7527925" cy="39897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b="1">
                <a:latin typeface="Trebuchet MS"/>
                <a:cs typeface="Trebuchet MS"/>
              </a:rPr>
              <a:t>Data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Collection</a:t>
            </a:r>
            <a:endParaRPr sz="1800">
              <a:latin typeface="Trebuchet MS"/>
              <a:cs typeface="Trebuchet MS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 this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analysis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was collected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primarily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from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u="sng" sz="14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rebuchet MS"/>
                <a:cs typeface="Trebuchet MS"/>
                <a:hlinkClick r:id="rId2"/>
              </a:rPr>
              <a:t>fbref.com</a:t>
            </a:r>
            <a:r>
              <a:rPr dirty="0" u="none" sz="1400" spc="10">
                <a:solidFill>
                  <a:srgbClr val="0562C1"/>
                </a:solidFill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and</a:t>
            </a:r>
            <a:r>
              <a:rPr dirty="0" u="none" sz="1400" spc="5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supplemented</a:t>
            </a:r>
            <a:r>
              <a:rPr dirty="0" u="none" sz="1400" spc="1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by</a:t>
            </a:r>
            <a:r>
              <a:rPr dirty="0" u="none" sz="1400" spc="15">
                <a:latin typeface="Trebuchet MS"/>
                <a:cs typeface="Trebuchet MS"/>
              </a:rPr>
              <a:t> </a:t>
            </a:r>
            <a:r>
              <a:rPr dirty="0" u="none" sz="1400" spc="-10">
                <a:latin typeface="Trebuchet MS"/>
                <a:cs typeface="Trebuchet MS"/>
              </a:rPr>
              <a:t>other </a:t>
            </a:r>
            <a:r>
              <a:rPr dirty="0" u="none" sz="1400">
                <a:latin typeface="Trebuchet MS"/>
                <a:cs typeface="Trebuchet MS"/>
              </a:rPr>
              <a:t>reputable</a:t>
            </a:r>
            <a:r>
              <a:rPr dirty="0" u="none" sz="1400" spc="229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sources.</a:t>
            </a:r>
            <a:r>
              <a:rPr dirty="0" u="none" sz="1400" spc="22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The</a:t>
            </a:r>
            <a:r>
              <a:rPr dirty="0" u="none" sz="1400" spc="24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data</a:t>
            </a:r>
            <a:r>
              <a:rPr dirty="0" u="none" sz="1400" spc="225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includes</a:t>
            </a:r>
            <a:r>
              <a:rPr dirty="0" u="none" sz="1400" spc="225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detailed</a:t>
            </a:r>
            <a:r>
              <a:rPr dirty="0" u="none" sz="1400" spc="235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statistics</a:t>
            </a:r>
            <a:r>
              <a:rPr dirty="0" u="none" sz="1400" spc="229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on</a:t>
            </a:r>
            <a:r>
              <a:rPr dirty="0" u="none" sz="1400" spc="229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team</a:t>
            </a:r>
            <a:r>
              <a:rPr dirty="0" u="none" sz="1400" spc="229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performances,</a:t>
            </a:r>
            <a:r>
              <a:rPr dirty="0" u="none" sz="1400" spc="235">
                <a:latin typeface="Trebuchet MS"/>
                <a:cs typeface="Trebuchet MS"/>
              </a:rPr>
              <a:t> </a:t>
            </a:r>
            <a:r>
              <a:rPr dirty="0" u="none" sz="1400" spc="-10">
                <a:latin typeface="Trebuchet MS"/>
                <a:cs typeface="Trebuchet MS"/>
              </a:rPr>
              <a:t>individual </a:t>
            </a:r>
            <a:r>
              <a:rPr dirty="0" u="none" sz="1400">
                <a:latin typeface="Trebuchet MS"/>
                <a:cs typeface="Trebuchet MS"/>
              </a:rPr>
              <a:t>player</a:t>
            </a:r>
            <a:r>
              <a:rPr dirty="0" u="none" sz="1400" spc="-4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metrics,</a:t>
            </a:r>
            <a:r>
              <a:rPr dirty="0" u="none" sz="1400" spc="-2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and</a:t>
            </a:r>
            <a:r>
              <a:rPr dirty="0" u="none" sz="1400" spc="-30">
                <a:latin typeface="Trebuchet MS"/>
                <a:cs typeface="Trebuchet MS"/>
              </a:rPr>
              <a:t> </a:t>
            </a:r>
            <a:r>
              <a:rPr dirty="0" u="none" sz="1400">
                <a:latin typeface="Trebuchet MS"/>
                <a:cs typeface="Trebuchet MS"/>
              </a:rPr>
              <a:t>game</a:t>
            </a:r>
            <a:r>
              <a:rPr dirty="0" u="none" sz="1400" spc="-25">
                <a:latin typeface="Trebuchet MS"/>
                <a:cs typeface="Trebuchet MS"/>
              </a:rPr>
              <a:t> </a:t>
            </a:r>
            <a:r>
              <a:rPr dirty="0" u="none" sz="1400" spc="-10">
                <a:latin typeface="Trebuchet MS"/>
                <a:cs typeface="Trebuchet MS"/>
              </a:rPr>
              <a:t>outcomes.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b="1">
                <a:latin typeface="Trebuchet MS"/>
                <a:cs typeface="Trebuchet MS"/>
              </a:rPr>
              <a:t>Data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and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Tools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total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of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7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has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used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this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analysis: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20" b="1">
                <a:latin typeface="Trebuchet MS"/>
                <a:cs typeface="Trebuchet MS"/>
              </a:rPr>
              <a:t>Pl_Table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Contains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overall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league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standings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team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statistics.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Trebuchet MS"/>
                <a:cs typeface="Trebuchet MS"/>
              </a:rPr>
              <a:t>Players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Includes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detailed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statistics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individual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players.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Trebuchet MS"/>
                <a:cs typeface="Trebuchet MS"/>
              </a:rPr>
              <a:t>Stadiums_and_Attendance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 Records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stadium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capacities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match</a:t>
            </a:r>
            <a:r>
              <a:rPr dirty="0" sz="1400" spc="-10">
                <a:latin typeface="Trebuchet MS"/>
                <a:cs typeface="Trebuchet MS"/>
              </a:rPr>
              <a:t> attendances.</a:t>
            </a:r>
            <a:endParaRPr sz="1400">
              <a:latin typeface="Trebuchet MS"/>
              <a:cs typeface="Trebuchet MS"/>
            </a:endParaRPr>
          </a:p>
          <a:p>
            <a:pPr marL="12700" marR="6350">
              <a:lnSpc>
                <a:spcPct val="100000"/>
              </a:lnSpc>
              <a:tabLst>
                <a:tab pos="2717800" algn="l"/>
                <a:tab pos="2958465" algn="l"/>
                <a:tab pos="3837940" algn="l"/>
                <a:tab pos="4766310" algn="l"/>
                <a:tab pos="5537200" algn="l"/>
                <a:tab pos="6292215" algn="l"/>
                <a:tab pos="6633845" algn="l"/>
              </a:tabLst>
            </a:pPr>
            <a:r>
              <a:rPr dirty="0" sz="1400" b="1">
                <a:latin typeface="Trebuchet MS"/>
                <a:cs typeface="Trebuchet MS"/>
              </a:rPr>
              <a:t>Squad_Shooting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Provides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insights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into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team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shooting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statistics. </a:t>
            </a:r>
            <a:r>
              <a:rPr dirty="0" sz="1400" spc="-10" b="1">
                <a:latin typeface="Trebuchet MS"/>
                <a:cs typeface="Trebuchet MS"/>
              </a:rPr>
              <a:t>Squad_Advanced_Goalkeeping</a:t>
            </a:r>
            <a:r>
              <a:rPr dirty="0" sz="1400" b="1">
                <a:latin typeface="Trebuchet MS"/>
                <a:cs typeface="Trebuchet MS"/>
              </a:rPr>
              <a:t>	</a:t>
            </a:r>
            <a:r>
              <a:rPr dirty="0" sz="1400" spc="-50">
                <a:latin typeface="Trebuchet MS"/>
                <a:cs typeface="Trebuchet MS"/>
              </a:rPr>
              <a:t>-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Captures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advanced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metrics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related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25">
                <a:latin typeface="Trebuchet MS"/>
                <a:cs typeface="Trebuchet MS"/>
              </a:rPr>
              <a:t>to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goalkeeper performance.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Trebuchet MS"/>
                <a:cs typeface="Trebuchet MS"/>
              </a:rPr>
              <a:t>Squad_Defensive_Actions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Details team defensive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 </a:t>
            </a:r>
            <a:r>
              <a:rPr dirty="0" sz="1400" spc="-10">
                <a:latin typeface="Trebuchet MS"/>
                <a:cs typeface="Trebuchet MS"/>
              </a:rPr>
              <a:t>metrics.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Trebuchet MS"/>
                <a:cs typeface="Trebuchet MS"/>
              </a:rPr>
              <a:t>Squad_Passing</a:t>
            </a:r>
            <a:r>
              <a:rPr dirty="0" sz="1400" spc="-5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 Contains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various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passing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metrics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teams.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62484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analysis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was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performed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using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0000"/>
                </a:solidFill>
                <a:latin typeface="Trebuchet MS"/>
                <a:cs typeface="Trebuchet MS"/>
              </a:rPr>
              <a:t>MySQL</a:t>
            </a:r>
            <a:r>
              <a:rPr dirty="0" sz="1400" spc="-8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rebuchet MS"/>
                <a:cs typeface="Trebuchet MS"/>
              </a:rPr>
              <a:t>Workbench</a:t>
            </a:r>
            <a:r>
              <a:rPr dirty="0" sz="1400" spc="-10">
                <a:latin typeface="Trebuchet MS"/>
                <a:cs typeface="Trebuchet MS"/>
              </a:rPr>
              <a:t>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which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enabled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manage</a:t>
            </a:r>
            <a:r>
              <a:rPr dirty="0" sz="1400" spc="-25">
                <a:latin typeface="Trebuchet MS"/>
                <a:cs typeface="Trebuchet MS"/>
              </a:rPr>
              <a:t> and </a:t>
            </a:r>
            <a:r>
              <a:rPr dirty="0" sz="1400">
                <a:latin typeface="Trebuchet MS"/>
                <a:cs typeface="Trebuchet MS"/>
              </a:rPr>
              <a:t>query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efficiently.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816" y="3232150"/>
            <a:ext cx="5005070" cy="12452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20" b="1">
                <a:solidFill>
                  <a:srgbClr val="3C003B"/>
                </a:solidFill>
                <a:latin typeface="Arial"/>
                <a:cs typeface="Arial"/>
              </a:rPr>
              <a:t>Thank</a:t>
            </a:r>
            <a:r>
              <a:rPr dirty="0" sz="8000" spc="-509" b="1">
                <a:solidFill>
                  <a:srgbClr val="3C003B"/>
                </a:solidFill>
                <a:latin typeface="Arial"/>
                <a:cs typeface="Arial"/>
              </a:rPr>
              <a:t> </a:t>
            </a:r>
            <a:r>
              <a:rPr dirty="0" sz="8000" spc="-980" b="1">
                <a:solidFill>
                  <a:srgbClr val="3C003B"/>
                </a:solidFill>
                <a:latin typeface="Arial"/>
                <a:cs typeface="Arial"/>
              </a:rPr>
              <a:t>Y</a:t>
            </a:r>
            <a:r>
              <a:rPr dirty="0" sz="8000" spc="-190" b="1">
                <a:solidFill>
                  <a:srgbClr val="3C003B"/>
                </a:solidFill>
                <a:latin typeface="Arial"/>
                <a:cs typeface="Arial"/>
              </a:rPr>
              <a:t>ou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038" y="169353"/>
            <a:ext cx="6590030" cy="1229995"/>
          </a:xfrm>
          <a:prstGeom prst="rect"/>
        </p:spPr>
        <p:txBody>
          <a:bodyPr wrap="square" lIns="0" tIns="240029" rIns="0" bIns="0" rtlCol="0" vert="horz">
            <a:spAutoFit/>
          </a:bodyPr>
          <a:lstStyle/>
          <a:p>
            <a:pPr algn="ctr" marL="1038860">
              <a:lnSpc>
                <a:spcPct val="100000"/>
              </a:lnSpc>
              <a:spcBef>
                <a:spcPts val="1889"/>
              </a:spcBef>
            </a:pPr>
            <a:r>
              <a:rPr dirty="0" spc="-50"/>
              <a:t>Presentation</a:t>
            </a:r>
            <a:r>
              <a:rPr dirty="0" spc="-190"/>
              <a:t> </a:t>
            </a:r>
            <a:r>
              <a:rPr dirty="0" spc="-10"/>
              <a:t>Overview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1500" spc="-3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presentation</a:t>
            </a:r>
            <a:r>
              <a:rPr dirty="0" sz="1500" spc="-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is</a:t>
            </a:r>
            <a:r>
              <a:rPr dirty="0" sz="1500" spc="-3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structured</a:t>
            </a:r>
            <a:r>
              <a:rPr dirty="0" sz="1500" spc="-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into</a:t>
            </a:r>
            <a:r>
              <a:rPr dirty="0" sz="1500" spc="-5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1500" spc="-3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00000"/>
                </a:solidFill>
                <a:latin typeface="Trebuchet MS"/>
                <a:cs typeface="Trebuchet MS"/>
              </a:rPr>
              <a:t>following</a:t>
            </a:r>
            <a:r>
              <a:rPr dirty="0" sz="1500" spc="-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Trebuchet MS"/>
                <a:cs typeface="Trebuchet MS"/>
              </a:rPr>
              <a:t>sections: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74038" y="1602740"/>
            <a:ext cx="7527290" cy="414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Stadium</a:t>
            </a:r>
            <a:r>
              <a:rPr dirty="0" sz="1500" spc="-4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and</a:t>
            </a:r>
            <a:r>
              <a:rPr dirty="0" sz="1500" spc="-9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Attendance</a:t>
            </a:r>
            <a:r>
              <a:rPr dirty="0" sz="1500" spc="-35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11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Analysis</a:t>
            </a:r>
            <a:r>
              <a:rPr dirty="0" sz="1500" spc="-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stadium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capacities</a:t>
            </a:r>
            <a:r>
              <a:rPr dirty="0" sz="1500" spc="-4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and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match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attendance.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spc="-50" b="1" i="1">
                <a:latin typeface="Trebuchet MS"/>
                <a:cs typeface="Trebuchet MS"/>
              </a:rPr>
              <a:t>Team</a:t>
            </a:r>
            <a:r>
              <a:rPr dirty="0" sz="1500" spc="-3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Performance</a:t>
            </a:r>
            <a:r>
              <a:rPr dirty="0" sz="1500" spc="-8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Analysis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1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Evaluation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overall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performance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metrics.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spc="-40" b="1" i="1">
                <a:latin typeface="Trebuchet MS"/>
                <a:cs typeface="Trebuchet MS"/>
              </a:rPr>
              <a:t>Top</a:t>
            </a:r>
            <a:r>
              <a:rPr dirty="0" sz="1500" spc="-3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Strikers/Goal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Scorers</a:t>
            </a:r>
            <a:r>
              <a:rPr dirty="0" sz="1500" spc="-4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Identification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the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top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goal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scorers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the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league.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Expected</a:t>
            </a:r>
            <a:r>
              <a:rPr dirty="0" sz="1500" spc="-4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Goals</a:t>
            </a:r>
            <a:r>
              <a:rPr dirty="0" sz="1500" spc="-3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(XG)</a:t>
            </a:r>
            <a:r>
              <a:rPr dirty="0" sz="1500" spc="-8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Analysis</a:t>
            </a:r>
            <a:r>
              <a:rPr dirty="0" sz="1500" spc="-2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1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Insights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into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teams'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and</a:t>
            </a:r>
            <a:r>
              <a:rPr dirty="0" sz="1500" spc="-1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players'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expected</a:t>
            </a:r>
            <a:r>
              <a:rPr dirty="0" sz="1500" spc="-4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goals.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GK</a:t>
            </a:r>
            <a:r>
              <a:rPr dirty="0" sz="1500" spc="40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Performance</a:t>
            </a:r>
            <a:r>
              <a:rPr dirty="0" sz="1500" spc="40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&amp;</a:t>
            </a:r>
            <a:r>
              <a:rPr dirty="0" sz="1500" spc="40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Playing</a:t>
            </a:r>
            <a:r>
              <a:rPr dirty="0" sz="1500" spc="38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Style</a:t>
            </a:r>
            <a:r>
              <a:rPr dirty="0" sz="1500" spc="409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39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Analysis</a:t>
            </a:r>
            <a:r>
              <a:rPr dirty="0" sz="1500" spc="40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38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goalkeepers'</a:t>
            </a:r>
            <a:r>
              <a:rPr dirty="0" sz="1500" spc="409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performances</a:t>
            </a:r>
            <a:r>
              <a:rPr dirty="0" sz="1500" spc="40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and</a:t>
            </a:r>
            <a:endParaRPr sz="15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500" spc="-10">
                <a:latin typeface="Trebuchet MS"/>
                <a:cs typeface="Trebuchet MS"/>
              </a:rPr>
              <a:t>styles.</a:t>
            </a:r>
            <a:endParaRPr sz="15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GK</a:t>
            </a:r>
            <a:r>
              <a:rPr dirty="0" sz="1500" spc="7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Effectiveness</a:t>
            </a:r>
            <a:r>
              <a:rPr dirty="0" sz="1500" spc="7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&amp;</a:t>
            </a:r>
            <a:r>
              <a:rPr dirty="0" sz="1500" spc="7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Sweeper</a:t>
            </a:r>
            <a:r>
              <a:rPr dirty="0" sz="1500" spc="8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Keeper</a:t>
            </a:r>
            <a:r>
              <a:rPr dirty="0" sz="1500" spc="75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7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Evaluation</a:t>
            </a:r>
            <a:r>
              <a:rPr dirty="0" sz="1500" spc="7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7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goalkeeper</a:t>
            </a:r>
            <a:r>
              <a:rPr dirty="0" sz="1500" spc="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effectiveness</a:t>
            </a:r>
            <a:r>
              <a:rPr dirty="0" sz="1500" spc="95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and </a:t>
            </a:r>
            <a:r>
              <a:rPr dirty="0" sz="1500">
                <a:latin typeface="Trebuchet MS"/>
                <a:cs typeface="Trebuchet MS"/>
              </a:rPr>
              <a:t>sweeper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keeper</a:t>
            </a:r>
            <a:r>
              <a:rPr dirty="0" sz="1500" spc="-1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metrics.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Passing</a:t>
            </a:r>
            <a:r>
              <a:rPr dirty="0" sz="1500" spc="-3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Categorization</a:t>
            </a:r>
            <a:r>
              <a:rPr dirty="0" sz="1500" spc="-3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and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Statistics</a:t>
            </a:r>
            <a:r>
              <a:rPr dirty="0" sz="1500" spc="-2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Detailed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analysis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</a:t>
            </a:r>
            <a:r>
              <a:rPr dirty="0" sz="1500" spc="-1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passing.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Advanced</a:t>
            </a:r>
            <a:r>
              <a:rPr dirty="0" sz="1500" spc="-5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Passing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Statistics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Insights</a:t>
            </a:r>
            <a:r>
              <a:rPr dirty="0" sz="1500" spc="-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into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advanced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passing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metrics.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Squad</a:t>
            </a:r>
            <a:r>
              <a:rPr dirty="0" sz="1500" spc="-4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Shooting</a:t>
            </a:r>
            <a:r>
              <a:rPr dirty="0" sz="1500" spc="-10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Analysis</a:t>
            </a:r>
            <a:r>
              <a:rPr dirty="0" sz="1500" spc="-3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Comprehensive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look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at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shooting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performances.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Defensive</a:t>
            </a:r>
            <a:r>
              <a:rPr dirty="0" sz="1500" spc="-10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Actions</a:t>
            </a:r>
            <a:r>
              <a:rPr dirty="0" sz="1500" spc="-3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Evaluation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defensive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actions.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Defensive</a:t>
            </a:r>
            <a:r>
              <a:rPr dirty="0" sz="1500" spc="-6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Errors</a:t>
            </a:r>
            <a:r>
              <a:rPr dirty="0" sz="1500" spc="-1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&amp;</a:t>
            </a:r>
            <a:r>
              <a:rPr dirty="0" sz="1500" spc="-2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Interceptions</a:t>
            </a:r>
            <a:r>
              <a:rPr dirty="0" sz="1500" spc="-5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11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Analysis</a:t>
            </a:r>
            <a:r>
              <a:rPr dirty="0" sz="1500" spc="-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defensive</a:t>
            </a:r>
            <a:r>
              <a:rPr dirty="0" sz="1500" spc="-3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errors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and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interceptions.</a:t>
            </a:r>
            <a:endParaRPr sz="1500">
              <a:latin typeface="Trebuchet MS"/>
              <a:cs typeface="Trebuchet MS"/>
            </a:endParaRPr>
          </a:p>
          <a:p>
            <a:pPr marL="299085" marR="57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789940" algn="l"/>
                <a:tab pos="1614170" algn="l"/>
                <a:tab pos="2103755" algn="l"/>
                <a:tab pos="2742565" algn="l"/>
                <a:tab pos="3562350" algn="l"/>
                <a:tab pos="3787775" algn="l"/>
                <a:tab pos="5092700" algn="l"/>
                <a:tab pos="5420360" algn="l"/>
                <a:tab pos="5869940" algn="l"/>
                <a:tab pos="6635115" algn="l"/>
                <a:tab pos="7101205" algn="l"/>
              </a:tabLst>
            </a:pPr>
            <a:r>
              <a:rPr dirty="0" sz="1500" spc="-25" b="1" i="1">
                <a:latin typeface="Trebuchet MS"/>
                <a:cs typeface="Trebuchet MS"/>
              </a:rPr>
              <a:t>Key</a:t>
            </a:r>
            <a:r>
              <a:rPr dirty="0" sz="1500" b="1" i="1">
                <a:latin typeface="Trebuchet MS"/>
                <a:cs typeface="Trebuchet MS"/>
              </a:rPr>
              <a:t>	</a:t>
            </a:r>
            <a:r>
              <a:rPr dirty="0" sz="1500" spc="-10" b="1" i="1">
                <a:latin typeface="Trebuchet MS"/>
                <a:cs typeface="Trebuchet MS"/>
              </a:rPr>
              <a:t>Players</a:t>
            </a:r>
            <a:r>
              <a:rPr dirty="0" sz="1500" b="1" i="1">
                <a:latin typeface="Trebuchet MS"/>
                <a:cs typeface="Trebuchet MS"/>
              </a:rPr>
              <a:t>	</a:t>
            </a:r>
            <a:r>
              <a:rPr dirty="0" sz="1500" spc="-25" b="1" i="1">
                <a:latin typeface="Trebuchet MS"/>
                <a:cs typeface="Trebuchet MS"/>
              </a:rPr>
              <a:t>and</a:t>
            </a:r>
            <a:r>
              <a:rPr dirty="0" sz="1500" b="1" i="1">
                <a:latin typeface="Trebuchet MS"/>
                <a:cs typeface="Trebuchet MS"/>
              </a:rPr>
              <a:t>	</a:t>
            </a:r>
            <a:r>
              <a:rPr dirty="0" sz="1500" spc="-20" b="1" i="1">
                <a:latin typeface="Trebuchet MS"/>
                <a:cs typeface="Trebuchet MS"/>
              </a:rPr>
              <a:t>Team</a:t>
            </a:r>
            <a:r>
              <a:rPr dirty="0" sz="1500" b="1" i="1">
                <a:latin typeface="Trebuchet MS"/>
                <a:cs typeface="Trebuchet MS"/>
              </a:rPr>
              <a:t>	</a:t>
            </a:r>
            <a:r>
              <a:rPr dirty="0" sz="1500" spc="-10" b="1" i="1">
                <a:latin typeface="Trebuchet MS"/>
                <a:cs typeface="Trebuchet MS"/>
              </a:rPr>
              <a:t>Metrics</a:t>
            </a:r>
            <a:r>
              <a:rPr dirty="0" sz="1500" b="1" i="1">
                <a:latin typeface="Trebuchet MS"/>
                <a:cs typeface="Trebuchet MS"/>
              </a:rPr>
              <a:t>	</a:t>
            </a:r>
            <a:r>
              <a:rPr dirty="0" sz="1500" spc="-50">
                <a:latin typeface="Trebuchet MS"/>
                <a:cs typeface="Trebuchet MS"/>
              </a:rPr>
              <a:t>-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10">
                <a:latin typeface="Trebuchet MS"/>
                <a:cs typeface="Trebuchet MS"/>
              </a:rPr>
              <a:t>Identification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25">
                <a:latin typeface="Trebuchet MS"/>
                <a:cs typeface="Trebuchet MS"/>
              </a:rPr>
              <a:t>of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25">
                <a:latin typeface="Trebuchet MS"/>
                <a:cs typeface="Trebuchet MS"/>
              </a:rPr>
              <a:t>key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10">
                <a:latin typeface="Trebuchet MS"/>
                <a:cs typeface="Trebuchet MS"/>
              </a:rPr>
              <a:t>players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25">
                <a:latin typeface="Trebuchet MS"/>
                <a:cs typeface="Trebuchet MS"/>
              </a:rPr>
              <a:t>and</a:t>
            </a:r>
            <a:r>
              <a:rPr dirty="0" sz="1500">
                <a:latin typeface="Trebuchet MS"/>
                <a:cs typeface="Trebuchet MS"/>
              </a:rPr>
              <a:t>	</a:t>
            </a:r>
            <a:r>
              <a:rPr dirty="0" sz="1500" spc="-10">
                <a:latin typeface="Trebuchet MS"/>
                <a:cs typeface="Trebuchet MS"/>
              </a:rPr>
              <a:t>their contributions.</a:t>
            </a:r>
            <a:endParaRPr sz="15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Additional</a:t>
            </a:r>
            <a:r>
              <a:rPr dirty="0" sz="1500" spc="-6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Key</a:t>
            </a:r>
            <a:r>
              <a:rPr dirty="0" sz="1500" spc="-35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Players</a:t>
            </a:r>
            <a:r>
              <a:rPr dirty="0" sz="1500" spc="-2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Further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insights</a:t>
            </a:r>
            <a:r>
              <a:rPr dirty="0" sz="1500" spc="-2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into</a:t>
            </a:r>
            <a:r>
              <a:rPr dirty="0" sz="1500" spc="-4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important</a:t>
            </a:r>
            <a:r>
              <a:rPr dirty="0" sz="1500" spc="-25">
                <a:latin typeface="Trebuchet MS"/>
                <a:cs typeface="Trebuchet MS"/>
              </a:rPr>
              <a:t> </a:t>
            </a:r>
            <a:r>
              <a:rPr dirty="0" sz="1500" spc="-10">
                <a:latin typeface="Trebuchet MS"/>
                <a:cs typeface="Trebuchet MS"/>
              </a:rPr>
              <a:t>players.</a:t>
            </a:r>
            <a:endParaRPr sz="1500">
              <a:latin typeface="Trebuchet MS"/>
              <a:cs typeface="Trebuchet MS"/>
            </a:endParaRPr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500" b="1" i="1">
                <a:latin typeface="Trebuchet MS"/>
                <a:cs typeface="Trebuchet MS"/>
              </a:rPr>
              <a:t>Performance</a:t>
            </a:r>
            <a:r>
              <a:rPr dirty="0" sz="1500" spc="30" b="1" i="1">
                <a:latin typeface="Trebuchet MS"/>
                <a:cs typeface="Trebuchet MS"/>
              </a:rPr>
              <a:t> </a:t>
            </a:r>
            <a:r>
              <a:rPr dirty="0" sz="1500" b="1" i="1">
                <a:latin typeface="Trebuchet MS"/>
                <a:cs typeface="Trebuchet MS"/>
              </a:rPr>
              <a:t>Metrics</a:t>
            </a:r>
            <a:r>
              <a:rPr dirty="0" sz="1500" spc="50" b="1" i="1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-</a:t>
            </a:r>
            <a:r>
              <a:rPr dirty="0" sz="1500" spc="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Summary</a:t>
            </a:r>
            <a:r>
              <a:rPr dirty="0" sz="1500" spc="6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of</a:t>
            </a:r>
            <a:r>
              <a:rPr dirty="0" sz="1500" spc="3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various</a:t>
            </a:r>
            <a:r>
              <a:rPr dirty="0" sz="1500" spc="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performance</a:t>
            </a:r>
            <a:r>
              <a:rPr dirty="0" sz="1500" spc="55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metrics</a:t>
            </a:r>
            <a:r>
              <a:rPr dirty="0" sz="1500" spc="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across</a:t>
            </a:r>
            <a:r>
              <a:rPr dirty="0" sz="1500" spc="50">
                <a:latin typeface="Trebuchet MS"/>
                <a:cs typeface="Trebuchet MS"/>
              </a:rPr>
              <a:t> </a:t>
            </a:r>
            <a:r>
              <a:rPr dirty="0" sz="1500">
                <a:latin typeface="Trebuchet MS"/>
                <a:cs typeface="Trebuchet MS"/>
              </a:rPr>
              <a:t>teams</a:t>
            </a:r>
            <a:r>
              <a:rPr dirty="0" sz="1500" spc="60">
                <a:latin typeface="Trebuchet MS"/>
                <a:cs typeface="Trebuchet MS"/>
              </a:rPr>
              <a:t> </a:t>
            </a:r>
            <a:r>
              <a:rPr dirty="0" sz="1500" spc="-25">
                <a:latin typeface="Trebuchet MS"/>
                <a:cs typeface="Trebuchet MS"/>
              </a:rPr>
              <a:t>and </a:t>
            </a:r>
            <a:r>
              <a:rPr dirty="0" sz="1500" spc="-10">
                <a:latin typeface="Trebuchet MS"/>
                <a:cs typeface="Trebuchet MS"/>
              </a:rPr>
              <a:t>players.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676400" cy="6858000"/>
            <a:chOff x="0" y="0"/>
            <a:chExt cx="1676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7583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3999" cy="68579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1714" y="366776"/>
            <a:ext cx="60890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Stadium</a:t>
            </a:r>
            <a:r>
              <a:rPr dirty="0" spc="-190"/>
              <a:t> </a:t>
            </a:r>
            <a:r>
              <a:rPr dirty="0"/>
              <a:t>and</a:t>
            </a:r>
            <a:r>
              <a:rPr dirty="0" spc="-155"/>
              <a:t> </a:t>
            </a:r>
            <a:r>
              <a:rPr dirty="0" spc="-10"/>
              <a:t>Attendance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791714" y="1186053"/>
            <a:ext cx="563245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50" b="1">
                <a:latin typeface="Trebuchet MS"/>
                <a:cs typeface="Trebuchet MS"/>
              </a:rPr>
              <a:t>Top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5</a:t>
            </a:r>
            <a:r>
              <a:rPr dirty="0" sz="1600" spc="-65" b="1">
                <a:latin typeface="Trebuchet MS"/>
                <a:cs typeface="Trebuchet MS"/>
              </a:rPr>
              <a:t> </a:t>
            </a: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1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by</a:t>
            </a:r>
            <a:r>
              <a:rPr dirty="0" sz="1600" spc="-125" b="1">
                <a:latin typeface="Trebuchet MS"/>
                <a:cs typeface="Trebuchet MS"/>
              </a:rPr>
              <a:t> </a:t>
            </a:r>
            <a:r>
              <a:rPr dirty="0" sz="1600" spc="-20" b="1">
                <a:latin typeface="Trebuchet MS"/>
                <a:cs typeface="Trebuchet MS"/>
              </a:rPr>
              <a:t>Average</a:t>
            </a:r>
            <a:r>
              <a:rPr dirty="0" sz="1600" spc="-10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Attendance</a:t>
            </a:r>
            <a:endParaRPr sz="1600">
              <a:latin typeface="Trebuchet MS"/>
              <a:cs typeface="Trebuchet MS"/>
            </a:endParaRPr>
          </a:p>
          <a:p>
            <a:pPr marL="12700" marR="635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Finding:</a:t>
            </a:r>
            <a:r>
              <a:rPr dirty="0" sz="1600" spc="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Arsenal,</a:t>
            </a:r>
            <a:r>
              <a:rPr dirty="0" sz="1600" spc="204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Manchester</a:t>
            </a:r>
            <a:r>
              <a:rPr dirty="0" sz="1600" spc="2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United,</a:t>
            </a:r>
            <a:r>
              <a:rPr dirty="0" sz="1600" spc="2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etc.</a:t>
            </a:r>
            <a:r>
              <a:rPr dirty="0" sz="1600" spc="19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have</a:t>
            </a:r>
            <a:r>
              <a:rPr dirty="0" sz="1600" spc="2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20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highest </a:t>
            </a:r>
            <a:r>
              <a:rPr dirty="0" sz="1600">
                <a:latin typeface="Trebuchet MS"/>
                <a:cs typeface="Trebuchet MS"/>
              </a:rPr>
              <a:t>average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attendance.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676910" algn="l"/>
                <a:tab pos="1766570" algn="l"/>
                <a:tab pos="2252980" algn="l"/>
                <a:tab pos="2739390" algn="l"/>
                <a:tab pos="3031490" algn="l"/>
                <a:tab pos="3763010" algn="l"/>
                <a:tab pos="4277360" algn="l"/>
                <a:tab pos="4902200" algn="l"/>
              </a:tabLst>
            </a:pPr>
            <a:r>
              <a:rPr dirty="0" sz="1600" spc="-10">
                <a:latin typeface="Trebuchet MS"/>
                <a:cs typeface="Trebuchet MS"/>
              </a:rPr>
              <a:t>Table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10">
                <a:latin typeface="Trebuchet MS"/>
                <a:cs typeface="Trebuchet MS"/>
              </a:rPr>
              <a:t>displaying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25">
                <a:latin typeface="Trebuchet MS"/>
                <a:cs typeface="Trebuchet MS"/>
              </a:rPr>
              <a:t>the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25">
                <a:latin typeface="Trebuchet MS"/>
                <a:cs typeface="Trebuchet MS"/>
              </a:rPr>
              <a:t>top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50">
                <a:latin typeface="Trebuchet MS"/>
                <a:cs typeface="Trebuchet MS"/>
              </a:rPr>
              <a:t>5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10">
                <a:latin typeface="Trebuchet MS"/>
                <a:cs typeface="Trebuchet MS"/>
              </a:rPr>
              <a:t>teams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25">
                <a:latin typeface="Trebuchet MS"/>
                <a:cs typeface="Trebuchet MS"/>
              </a:rPr>
              <a:t>and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10">
                <a:latin typeface="Trebuchet MS"/>
                <a:cs typeface="Trebuchet MS"/>
              </a:rPr>
              <a:t>their</a:t>
            </a:r>
            <a:r>
              <a:rPr dirty="0" sz="1600">
                <a:latin typeface="Trebuchet MS"/>
                <a:cs typeface="Trebuchet MS"/>
              </a:rPr>
              <a:t>	</a:t>
            </a:r>
            <a:r>
              <a:rPr dirty="0" sz="1600" spc="-10">
                <a:latin typeface="Trebuchet MS"/>
                <a:cs typeface="Trebuchet MS"/>
              </a:rPr>
              <a:t>average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Trebuchet MS"/>
                <a:cs typeface="Trebuchet MS"/>
              </a:rPr>
              <a:t>attendance.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91714" y="5331663"/>
            <a:ext cx="563308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latin typeface="Trebuchet MS"/>
                <a:cs typeface="Trebuchet MS"/>
              </a:rPr>
              <a:t>Teams</a:t>
            </a:r>
            <a:r>
              <a:rPr dirty="0" sz="1600" spc="20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Filling</a:t>
            </a:r>
            <a:r>
              <a:rPr dirty="0" sz="1600" spc="20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Stadiums</a:t>
            </a:r>
            <a:r>
              <a:rPr dirty="0" sz="1600" spc="19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Above</a:t>
            </a:r>
            <a:r>
              <a:rPr dirty="0" sz="1600" spc="21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90%</a:t>
            </a:r>
            <a:r>
              <a:rPr dirty="0" sz="1600" spc="19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(Capacity</a:t>
            </a:r>
            <a:r>
              <a:rPr dirty="0" sz="1600" spc="204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minimum</a:t>
            </a:r>
            <a:endParaRPr sz="16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Trebuchet MS"/>
                <a:cs typeface="Trebuchet MS"/>
              </a:rPr>
              <a:t>25000)</a:t>
            </a:r>
            <a:endParaRPr sz="1600">
              <a:latin typeface="Trebuchet MS"/>
              <a:cs typeface="Trebuchet MS"/>
            </a:endParaRPr>
          </a:p>
          <a:p>
            <a:pPr marL="12700" marR="635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Finding:</a:t>
            </a:r>
            <a:r>
              <a:rPr dirty="0" sz="1600" spc="3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Team</a:t>
            </a:r>
            <a:r>
              <a:rPr dirty="0" sz="1600" spc="3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like</a:t>
            </a:r>
            <a:r>
              <a:rPr dirty="0" sz="1600" spc="37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Arsenal</a:t>
            </a:r>
            <a:r>
              <a:rPr dirty="0" sz="1600" spc="3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consistently</a:t>
            </a:r>
            <a:r>
              <a:rPr dirty="0" sz="1600" spc="3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fill</a:t>
            </a:r>
            <a:r>
              <a:rPr dirty="0" sz="1600" spc="3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their</a:t>
            </a:r>
            <a:r>
              <a:rPr dirty="0" sz="1600" spc="36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stadiums </a:t>
            </a:r>
            <a:r>
              <a:rPr dirty="0" sz="1600">
                <a:latin typeface="Trebuchet MS"/>
                <a:cs typeface="Trebuchet MS"/>
              </a:rPr>
              <a:t>above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90%.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2720" y="2516123"/>
            <a:ext cx="6231635" cy="258165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3426" y="2558288"/>
            <a:ext cx="6112764" cy="2462783"/>
          </a:xfrm>
          <a:prstGeom prst="rect">
            <a:avLst/>
          </a:prstGeom>
        </p:spPr>
      </p:pic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2771838" y="2556700"/>
          <a:ext cx="6193155" cy="2459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2545"/>
                <a:gridCol w="1312545"/>
                <a:gridCol w="1312544"/>
                <a:gridCol w="2176145"/>
              </a:tblGrid>
              <a:tr h="420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25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25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Stadium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25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Attendance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225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Old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Trafford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64,880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Emirates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Stadium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51,502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West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London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Stadium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49,384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366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Hotspur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Stadium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62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44,576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000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St.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James'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Park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44,495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1430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369820" cy="6858000"/>
            <a:chOff x="0" y="0"/>
            <a:chExt cx="236982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628" cy="155717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57755" cy="14325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2484"/>
              <a:ext cx="2005711" cy="37017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4508"/>
              <a:ext cx="1827275" cy="33314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5816"/>
              <a:ext cx="2369820" cy="302209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767839"/>
              <a:ext cx="2191511" cy="26517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04844"/>
              <a:ext cx="2025395" cy="180289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896867"/>
              <a:ext cx="1847088" cy="14325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745748"/>
              <a:ext cx="1734439" cy="21122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937759"/>
              <a:ext cx="1556003" cy="192023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pc="-695"/>
              <a:t>T</a:t>
            </a:r>
            <a:r>
              <a:rPr dirty="0" spc="-160"/>
              <a:t>ea</a:t>
            </a:r>
            <a:r>
              <a:rPr dirty="0" spc="-150"/>
              <a:t>m</a:t>
            </a:r>
            <a:r>
              <a:rPr dirty="0" spc="-35"/>
              <a:t> </a:t>
            </a:r>
            <a:r>
              <a:rPr dirty="0" spc="-65"/>
              <a:t>Performance</a:t>
            </a:r>
            <a:r>
              <a:rPr dirty="0" spc="-170"/>
              <a:t> </a:t>
            </a:r>
            <a:r>
              <a:rPr dirty="0" spc="-65"/>
              <a:t>Analysis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2270251" y="1160525"/>
            <a:ext cx="5939155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0990" indent="-2882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 b="1">
                <a:latin typeface="Trebuchet MS"/>
                <a:cs typeface="Trebuchet MS"/>
              </a:rPr>
              <a:t>Qualification</a:t>
            </a:r>
            <a:r>
              <a:rPr dirty="0" sz="1600" spc="-5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for</a:t>
            </a:r>
            <a:r>
              <a:rPr dirty="0" sz="1600" spc="-7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European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Competitions</a:t>
            </a:r>
            <a:endParaRPr sz="1600">
              <a:latin typeface="Trebuchet MS"/>
              <a:cs typeface="Trebuchet MS"/>
            </a:endParaRPr>
          </a:p>
          <a:p>
            <a:pPr algn="just" marL="469900" marR="508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Finding:</a:t>
            </a:r>
            <a:r>
              <a:rPr dirty="0" sz="1600" spc="22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Teams</a:t>
            </a:r>
            <a:r>
              <a:rPr dirty="0" sz="1600" spc="229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like</a:t>
            </a:r>
            <a:r>
              <a:rPr dirty="0" sz="1600" spc="2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Manchester</a:t>
            </a:r>
            <a:r>
              <a:rPr dirty="0" sz="1600" spc="229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City,</a:t>
            </a:r>
            <a:r>
              <a:rPr dirty="0" sz="1600" spc="2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Arsenal,</a:t>
            </a:r>
            <a:r>
              <a:rPr dirty="0" sz="1600" spc="2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Aston</a:t>
            </a:r>
            <a:r>
              <a:rPr dirty="0" sz="1600" spc="22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Villa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3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Liverpool</a:t>
            </a:r>
            <a:r>
              <a:rPr dirty="0" sz="1600" spc="3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have</a:t>
            </a:r>
            <a:r>
              <a:rPr dirty="0" sz="1600" spc="3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qualified</a:t>
            </a:r>
            <a:r>
              <a:rPr dirty="0" sz="1600" spc="36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for</a:t>
            </a:r>
            <a:r>
              <a:rPr dirty="0" sz="1600" spc="3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360"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4471C4"/>
                </a:solidFill>
                <a:latin typeface="Trebuchet MS"/>
                <a:cs typeface="Trebuchet MS"/>
              </a:rPr>
              <a:t>Champions</a:t>
            </a:r>
            <a:r>
              <a:rPr dirty="0" sz="1600" spc="37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4471C4"/>
                </a:solidFill>
                <a:latin typeface="Trebuchet MS"/>
                <a:cs typeface="Trebuchet MS"/>
              </a:rPr>
              <a:t>League. </a:t>
            </a:r>
            <a:r>
              <a:rPr dirty="0" sz="1600">
                <a:latin typeface="Trebuchet MS"/>
                <a:cs typeface="Trebuchet MS"/>
              </a:rPr>
              <a:t>Tottenham</a:t>
            </a:r>
            <a:r>
              <a:rPr dirty="0" sz="1600" spc="180">
                <a:latin typeface="Trebuchet MS"/>
                <a:cs typeface="Trebuchet MS"/>
              </a:rPr>
              <a:t> 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195">
                <a:latin typeface="Trebuchet MS"/>
                <a:cs typeface="Trebuchet MS"/>
              </a:rPr>
              <a:t>  </a:t>
            </a:r>
            <a:r>
              <a:rPr dirty="0" sz="1600">
                <a:latin typeface="Trebuchet MS"/>
                <a:cs typeface="Trebuchet MS"/>
              </a:rPr>
              <a:t>Chelsea</a:t>
            </a:r>
            <a:r>
              <a:rPr dirty="0" sz="1600" spc="190">
                <a:latin typeface="Trebuchet MS"/>
                <a:cs typeface="Trebuchet MS"/>
              </a:rPr>
              <a:t>  </a:t>
            </a:r>
            <a:r>
              <a:rPr dirty="0" sz="1600">
                <a:latin typeface="Trebuchet MS"/>
                <a:cs typeface="Trebuchet MS"/>
              </a:rPr>
              <a:t>qualified</a:t>
            </a:r>
            <a:r>
              <a:rPr dirty="0" sz="1600" spc="185">
                <a:latin typeface="Trebuchet MS"/>
                <a:cs typeface="Trebuchet MS"/>
              </a:rPr>
              <a:t>  </a:t>
            </a:r>
            <a:r>
              <a:rPr dirty="0" sz="1600">
                <a:latin typeface="Trebuchet MS"/>
                <a:cs typeface="Trebuchet MS"/>
              </a:rPr>
              <a:t>for</a:t>
            </a:r>
            <a:r>
              <a:rPr dirty="0" sz="1600" spc="195">
                <a:latin typeface="Trebuchet MS"/>
                <a:cs typeface="Trebuchet MS"/>
              </a:rPr>
              <a:t>  </a:t>
            </a:r>
            <a:r>
              <a:rPr dirty="0" sz="1600">
                <a:solidFill>
                  <a:srgbClr val="FFC000"/>
                </a:solidFill>
                <a:latin typeface="Trebuchet MS"/>
                <a:cs typeface="Trebuchet MS"/>
              </a:rPr>
              <a:t>Europa</a:t>
            </a:r>
            <a:r>
              <a:rPr dirty="0" sz="1600" spc="185">
                <a:solidFill>
                  <a:srgbClr val="FFC000"/>
                </a:solidFill>
                <a:latin typeface="Trebuchet MS"/>
                <a:cs typeface="Trebuchet MS"/>
              </a:rPr>
              <a:t>  </a:t>
            </a:r>
            <a:r>
              <a:rPr dirty="0" sz="1600" spc="-10">
                <a:solidFill>
                  <a:srgbClr val="FFC000"/>
                </a:solidFill>
                <a:latin typeface="Trebuchet MS"/>
                <a:cs typeface="Trebuchet MS"/>
              </a:rPr>
              <a:t>league</a:t>
            </a:r>
            <a:r>
              <a:rPr dirty="0" sz="1600" spc="-10">
                <a:latin typeface="Trebuchet MS"/>
                <a:cs typeface="Trebuchet MS"/>
              </a:rPr>
              <a:t>. </a:t>
            </a:r>
            <a:r>
              <a:rPr dirty="0" sz="1600">
                <a:latin typeface="Trebuchet MS"/>
                <a:cs typeface="Trebuchet MS"/>
              </a:rPr>
              <a:t>Newcastle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got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place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in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F50"/>
                </a:solidFill>
                <a:latin typeface="Trebuchet MS"/>
                <a:cs typeface="Trebuchet MS"/>
              </a:rPr>
              <a:t>Conference</a:t>
            </a:r>
            <a:r>
              <a:rPr dirty="0" sz="1600" spc="-3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AF50"/>
                </a:solidFill>
                <a:latin typeface="Trebuchet MS"/>
                <a:cs typeface="Trebuchet MS"/>
              </a:rPr>
              <a:t>League</a:t>
            </a:r>
            <a:r>
              <a:rPr dirty="0" sz="1600" spc="-1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25" b="1">
                <a:latin typeface="Trebuchet MS"/>
                <a:cs typeface="Trebuchet MS"/>
              </a:rPr>
              <a:t>Teams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4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Best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Goal</a:t>
            </a:r>
            <a:r>
              <a:rPr dirty="0" sz="1600" spc="-5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Difference</a:t>
            </a:r>
            <a:endParaRPr sz="1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Finding:</a:t>
            </a:r>
            <a:r>
              <a:rPr dirty="0" sz="1600" spc="1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Manchester</a:t>
            </a:r>
            <a:r>
              <a:rPr dirty="0" sz="1600" spc="1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City</a:t>
            </a:r>
            <a:r>
              <a:rPr dirty="0" sz="1600" spc="1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1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Arsenal</a:t>
            </a:r>
            <a:r>
              <a:rPr dirty="0" sz="1600" spc="1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has</a:t>
            </a:r>
            <a:r>
              <a:rPr dirty="0" sz="1600" spc="1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1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highest</a:t>
            </a:r>
            <a:r>
              <a:rPr dirty="0" sz="1600" spc="15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goal</a:t>
            </a:r>
            <a:endParaRPr sz="16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difference,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indicating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</a:t>
            </a:r>
            <a:r>
              <a:rPr dirty="0" sz="1600" spc="-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strong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offense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defense.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4955" y="3517391"/>
            <a:ext cx="6829044" cy="188976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76297" y="3558921"/>
            <a:ext cx="6710172" cy="1770888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2374709" y="3557333"/>
          <a:ext cx="6789420" cy="1769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6505"/>
                <a:gridCol w="2516505"/>
                <a:gridCol w="1675764"/>
              </a:tblGrid>
              <a:tr h="4394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3271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3271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Difference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(GD)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3271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635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2421127" y="5601715"/>
            <a:ext cx="593788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0990" indent="-28829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0990" algn="l"/>
              </a:tabLst>
            </a:pPr>
            <a:r>
              <a:rPr dirty="0" sz="1600" spc="-25" b="1">
                <a:latin typeface="Trebuchet MS"/>
                <a:cs typeface="Trebuchet MS"/>
              </a:rPr>
              <a:t>Teams </a:t>
            </a:r>
            <a:r>
              <a:rPr dirty="0" sz="1600" b="1">
                <a:latin typeface="Trebuchet MS"/>
                <a:cs typeface="Trebuchet MS"/>
              </a:rPr>
              <a:t>with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Most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Goals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Scored</a:t>
            </a:r>
            <a:r>
              <a:rPr dirty="0" sz="1600" spc="-2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and</a:t>
            </a:r>
            <a:r>
              <a:rPr dirty="0" sz="1600" spc="-40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Less</a:t>
            </a:r>
            <a:r>
              <a:rPr dirty="0" sz="1600" spc="-35" b="1">
                <a:latin typeface="Trebuchet MS"/>
                <a:cs typeface="Trebuchet MS"/>
              </a:rPr>
              <a:t> </a:t>
            </a:r>
            <a:r>
              <a:rPr dirty="0" sz="1600" b="1">
                <a:latin typeface="Trebuchet MS"/>
                <a:cs typeface="Trebuchet MS"/>
              </a:rPr>
              <a:t>Goals</a:t>
            </a:r>
            <a:r>
              <a:rPr dirty="0" sz="1600" spc="-30" b="1">
                <a:latin typeface="Trebuchet MS"/>
                <a:cs typeface="Trebuchet MS"/>
              </a:rPr>
              <a:t> </a:t>
            </a:r>
            <a:r>
              <a:rPr dirty="0" sz="1600" spc="-10" b="1">
                <a:latin typeface="Trebuchet MS"/>
                <a:cs typeface="Trebuchet MS"/>
              </a:rPr>
              <a:t>Conceded</a:t>
            </a:r>
            <a:endParaRPr sz="1600">
              <a:latin typeface="Trebuchet MS"/>
              <a:cs typeface="Trebuchet MS"/>
            </a:endParaRPr>
          </a:p>
          <a:p>
            <a:pPr algn="just" marL="927100" marR="5080" indent="-421005">
              <a:lnSpc>
                <a:spcPct val="100000"/>
              </a:lnSpc>
            </a:pPr>
            <a:r>
              <a:rPr dirty="0" sz="1600">
                <a:latin typeface="Trebuchet MS"/>
                <a:cs typeface="Trebuchet MS"/>
              </a:rPr>
              <a:t>Finding:</a:t>
            </a:r>
            <a:r>
              <a:rPr dirty="0" sz="1600" spc="130"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D75B6"/>
                </a:solidFill>
                <a:latin typeface="Trebuchet MS"/>
                <a:cs typeface="Trebuchet MS"/>
              </a:rPr>
              <a:t>Manchester</a:t>
            </a:r>
            <a:r>
              <a:rPr dirty="0" sz="1600" spc="140">
                <a:solidFill>
                  <a:srgbClr val="2D75B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2D75B6"/>
                </a:solidFill>
                <a:latin typeface="Trebuchet MS"/>
                <a:cs typeface="Trebuchet MS"/>
              </a:rPr>
              <a:t>City</a:t>
            </a:r>
            <a:r>
              <a:rPr dirty="0" sz="1600" spc="145">
                <a:solidFill>
                  <a:srgbClr val="2D75B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has</a:t>
            </a:r>
            <a:r>
              <a:rPr dirty="0" sz="1600" spc="12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the</a:t>
            </a:r>
            <a:r>
              <a:rPr dirty="0" sz="1600" spc="14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highest</a:t>
            </a:r>
            <a:r>
              <a:rPr dirty="0" sz="1600" spc="1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goal</a:t>
            </a:r>
            <a:r>
              <a:rPr dirty="0" sz="1600" spc="1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scoring</a:t>
            </a:r>
            <a:r>
              <a:rPr dirty="0" sz="1600" spc="135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and </a:t>
            </a:r>
            <a:r>
              <a:rPr dirty="0" sz="1600">
                <a:solidFill>
                  <a:srgbClr val="FF0000"/>
                </a:solidFill>
                <a:latin typeface="Trebuchet MS"/>
                <a:cs typeface="Trebuchet MS"/>
              </a:rPr>
              <a:t>Arsenal</a:t>
            </a:r>
            <a:r>
              <a:rPr dirty="0" sz="1600" spc="409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has</a:t>
            </a:r>
            <a:r>
              <a:rPr dirty="0" sz="1600" spc="4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conceded</a:t>
            </a:r>
            <a:r>
              <a:rPr dirty="0" sz="1600" spc="39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fewest</a:t>
            </a:r>
            <a:r>
              <a:rPr dirty="0" sz="1600" spc="40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goal</a:t>
            </a:r>
            <a:r>
              <a:rPr dirty="0" sz="1600" spc="41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showcasing</a:t>
            </a:r>
            <a:r>
              <a:rPr dirty="0" sz="1600" spc="43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their </a:t>
            </a:r>
            <a:r>
              <a:rPr dirty="0" sz="1600">
                <a:latin typeface="Trebuchet MS"/>
                <a:cs typeface="Trebuchet MS"/>
              </a:rPr>
              <a:t>best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offensive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and</a:t>
            </a:r>
            <a:r>
              <a:rPr dirty="0" sz="1600" spc="-5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defensive</a:t>
            </a:r>
            <a:r>
              <a:rPr dirty="0" sz="1600" spc="-45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ability.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108960" cy="6858000"/>
            <a:chOff x="0" y="0"/>
            <a:chExt cx="310896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825420" cy="419962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108959" cy="65029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92452" cy="51252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772"/>
              <a:ext cx="1914143" cy="486613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17701"/>
              <a:ext cx="2929128" cy="56402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409700"/>
              <a:ext cx="2750819" cy="544829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29814" y="334213"/>
            <a:ext cx="62998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55"/>
              <a:t>T</a:t>
            </a:r>
            <a:r>
              <a:rPr dirty="0" spc="-5"/>
              <a:t>op</a:t>
            </a:r>
            <a:r>
              <a:rPr dirty="0" spc="-120"/>
              <a:t> </a:t>
            </a:r>
            <a:r>
              <a:rPr dirty="0" spc="-25"/>
              <a:t>Strikers/</a:t>
            </a:r>
            <a:r>
              <a:rPr dirty="0" spc="-250"/>
              <a:t> </a:t>
            </a:r>
            <a:r>
              <a:rPr dirty="0" spc="-80"/>
              <a:t>Goal</a:t>
            </a:r>
            <a:r>
              <a:rPr dirty="0" spc="-180"/>
              <a:t> </a:t>
            </a:r>
            <a:r>
              <a:rPr dirty="0" spc="-114"/>
              <a:t>Scorers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0632" y="4411967"/>
            <a:ext cx="5922264" cy="197358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31719" y="4454156"/>
            <a:ext cx="5803391" cy="1854708"/>
          </a:xfrm>
          <a:prstGeom prst="rect">
            <a:avLst/>
          </a:prstGeom>
        </p:spPr>
      </p:pic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2830131" y="4452556"/>
          <a:ext cx="5882640" cy="185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075"/>
                <a:gridCol w="1527810"/>
                <a:gridCol w="1649730"/>
                <a:gridCol w="1517014"/>
              </a:tblGrid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Erling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Haaland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Cole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Palmer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Chelsea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08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19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Alexander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Isak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19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19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19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Ollie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Watkins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Dominic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Solanke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Mohamed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Salah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572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2829814" y="1148588"/>
            <a:ext cx="7186930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5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Scorers</a:t>
            </a:r>
            <a:r>
              <a:rPr dirty="0" sz="1800" spc="-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of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PL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23-</a:t>
            </a:r>
            <a:r>
              <a:rPr dirty="0" sz="1800" b="1">
                <a:latin typeface="Trebuchet MS"/>
                <a:cs typeface="Trebuchet MS"/>
              </a:rPr>
              <a:t>24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Season</a:t>
            </a:r>
            <a:endParaRPr sz="18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Trebuchet MS"/>
                <a:cs typeface="Trebuchet MS"/>
              </a:rPr>
              <a:t>Erling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Haaland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from</a:t>
            </a:r>
            <a:r>
              <a:rPr dirty="0" sz="1800" spc="40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Manchester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City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is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top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scorer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with</a:t>
            </a:r>
            <a:r>
              <a:rPr dirty="0" sz="1800" spc="400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27 </a:t>
            </a:r>
            <a:r>
              <a:rPr dirty="0" sz="1800" spc="-10">
                <a:latin typeface="Trebuchet MS"/>
                <a:cs typeface="Trebuchet MS"/>
              </a:rPr>
              <a:t>goals.</a:t>
            </a:r>
            <a:endParaRPr sz="18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Trebuchet MS"/>
                <a:cs typeface="Trebuchet MS"/>
              </a:rPr>
              <a:t>Cole</a:t>
            </a:r>
            <a:r>
              <a:rPr dirty="0" sz="1800" spc="30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Palmer</a:t>
            </a:r>
            <a:r>
              <a:rPr dirty="0" sz="1800" spc="30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from</a:t>
            </a:r>
            <a:r>
              <a:rPr dirty="0" sz="1800" spc="30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Chelsea</a:t>
            </a:r>
            <a:r>
              <a:rPr dirty="0" sz="1800" spc="31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30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22</a:t>
            </a:r>
            <a:r>
              <a:rPr dirty="0" sz="1800" spc="30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goals,</a:t>
            </a:r>
            <a:r>
              <a:rPr dirty="0" sz="1800" spc="30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securing</a:t>
            </a:r>
            <a:r>
              <a:rPr dirty="0" sz="1800" spc="30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30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second position.</a:t>
            </a:r>
            <a:endParaRPr sz="1800">
              <a:latin typeface="Trebuchet MS"/>
              <a:cs typeface="Trebuchet MS"/>
            </a:endParaRPr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Trebuchet MS"/>
                <a:cs typeface="Trebuchet MS"/>
              </a:rPr>
              <a:t>Alexander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Isak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from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Newcastle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Utd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21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goals,</a:t>
            </a:r>
            <a:r>
              <a:rPr dirty="0" sz="1800" spc="3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coming</a:t>
            </a:r>
            <a:r>
              <a:rPr dirty="0" sz="1800" spc="395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in </a:t>
            </a:r>
            <a:r>
              <a:rPr dirty="0" sz="1800" spc="-10">
                <a:latin typeface="Trebuchet MS"/>
                <a:cs typeface="Trebuchet MS"/>
              </a:rPr>
              <a:t>third.</a:t>
            </a: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981710" algn="l"/>
                <a:tab pos="1978660" algn="l"/>
                <a:tab pos="2668905" algn="l"/>
                <a:tab pos="3438525" algn="l"/>
                <a:tab pos="4092575" algn="l"/>
                <a:tab pos="4671695" algn="l"/>
                <a:tab pos="5697220" algn="l"/>
                <a:tab pos="6687184" algn="l"/>
              </a:tabLst>
            </a:pPr>
            <a:r>
              <a:rPr dirty="0" sz="1800" spc="-10">
                <a:latin typeface="Trebuchet MS"/>
                <a:cs typeface="Trebuchet MS"/>
              </a:rPr>
              <a:t>Ollie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10">
                <a:latin typeface="Trebuchet MS"/>
                <a:cs typeface="Trebuchet MS"/>
              </a:rPr>
              <a:t>Watkins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20">
                <a:latin typeface="Trebuchet MS"/>
                <a:cs typeface="Trebuchet MS"/>
              </a:rPr>
              <a:t>from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20">
                <a:latin typeface="Trebuchet MS"/>
                <a:cs typeface="Trebuchet MS"/>
              </a:rPr>
              <a:t>Aston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10">
                <a:latin typeface="Trebuchet MS"/>
                <a:cs typeface="Trebuchet MS"/>
              </a:rPr>
              <a:t>Villa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25">
                <a:latin typeface="Trebuchet MS"/>
                <a:cs typeface="Trebuchet MS"/>
              </a:rPr>
              <a:t>and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10">
                <a:latin typeface="Trebuchet MS"/>
                <a:cs typeface="Trebuchet MS"/>
              </a:rPr>
              <a:t>Dominic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10">
                <a:latin typeface="Trebuchet MS"/>
                <a:cs typeface="Trebuchet MS"/>
              </a:rPr>
              <a:t>Solanke</a:t>
            </a:r>
            <a:r>
              <a:rPr dirty="0" sz="1800">
                <a:latin typeface="Trebuchet MS"/>
                <a:cs typeface="Trebuchet MS"/>
              </a:rPr>
              <a:t>	</a:t>
            </a:r>
            <a:r>
              <a:rPr dirty="0" sz="1800" spc="-20">
                <a:latin typeface="Trebuchet MS"/>
                <a:cs typeface="Trebuchet MS"/>
              </a:rPr>
              <a:t>from</a:t>
            </a:r>
            <a:endParaRPr sz="18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Trebuchet MS"/>
                <a:cs typeface="Trebuchet MS"/>
              </a:rPr>
              <a:t>Bournemouth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both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19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goals,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tying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for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fourth</a:t>
            </a:r>
            <a:r>
              <a:rPr dirty="0" sz="1800" spc="-2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spot.</a:t>
            </a:r>
            <a:endParaRPr sz="18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Trebuchet MS"/>
                <a:cs typeface="Trebuchet MS"/>
              </a:rPr>
              <a:t>Mohamed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Salah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from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Liverpool</a:t>
            </a:r>
            <a:r>
              <a:rPr dirty="0" sz="1800" spc="3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18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goals,</a:t>
            </a:r>
            <a:r>
              <a:rPr dirty="0" sz="1800" spc="38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placing</a:t>
            </a:r>
            <a:r>
              <a:rPr dirty="0" sz="1800" spc="3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him</a:t>
            </a:r>
            <a:r>
              <a:rPr dirty="0" sz="1800" spc="390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in </a:t>
            </a:r>
            <a:r>
              <a:rPr dirty="0" sz="1800">
                <a:latin typeface="Trebuchet MS"/>
                <a:cs typeface="Trebuchet MS"/>
              </a:rPr>
              <a:t>fifth</a:t>
            </a:r>
            <a:r>
              <a:rPr dirty="0" sz="1800" spc="-2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position.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798" y="345135"/>
            <a:ext cx="70859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Expected</a:t>
            </a:r>
            <a:r>
              <a:rPr dirty="0" spc="-195"/>
              <a:t> </a:t>
            </a:r>
            <a:r>
              <a:rPr dirty="0" spc="-145"/>
              <a:t>Goals</a:t>
            </a:r>
            <a:r>
              <a:rPr dirty="0" spc="-130"/>
              <a:t> </a:t>
            </a:r>
            <a:r>
              <a:rPr dirty="0" spc="-270"/>
              <a:t>(XG)</a:t>
            </a:r>
            <a:r>
              <a:rPr dirty="0" spc="-45"/>
              <a:t> </a:t>
            </a:r>
            <a:r>
              <a:rPr dirty="0" spc="-85"/>
              <a:t>Analysis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212340" cy="6858000"/>
            <a:chOff x="0" y="0"/>
            <a:chExt cx="221234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11783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60447" cy="685799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320798" y="1124203"/>
            <a:ext cx="7455534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b="1">
                <a:latin typeface="Trebuchet MS"/>
                <a:cs typeface="Trebuchet MS"/>
              </a:rPr>
              <a:t>Best</a:t>
            </a:r>
            <a:r>
              <a:rPr dirty="0" sz="1800" spc="-1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XG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Performance</a:t>
            </a:r>
            <a:endParaRPr sz="1800">
              <a:latin typeface="Trebuchet MS"/>
              <a:cs typeface="Trebuchet MS"/>
            </a:endParaRPr>
          </a:p>
          <a:p>
            <a:pPr marL="12700" marR="273050">
              <a:lnSpc>
                <a:spcPct val="100000"/>
              </a:lnSpc>
            </a:pP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team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with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highest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expected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(XG)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in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Premier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League 2023-</a:t>
            </a:r>
            <a:r>
              <a:rPr dirty="0" sz="1800">
                <a:latin typeface="Trebuchet MS"/>
                <a:cs typeface="Trebuchet MS"/>
              </a:rPr>
              <a:t>2024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season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is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0000"/>
                </a:solidFill>
                <a:latin typeface="Trebuchet MS"/>
                <a:cs typeface="Trebuchet MS"/>
              </a:rPr>
              <a:t>Liverpool.</a:t>
            </a:r>
            <a:r>
              <a:rPr dirty="0" sz="1800" spc="-5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latin typeface="Trebuchet MS"/>
                <a:cs typeface="Trebuchet MS"/>
              </a:rPr>
              <a:t>However,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they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lesser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than </a:t>
            </a:r>
            <a:r>
              <a:rPr dirty="0" sz="1800">
                <a:latin typeface="Trebuchet MS"/>
                <a:cs typeface="Trebuchet MS"/>
              </a:rPr>
              <a:t>expected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based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on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their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XG.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5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30" b="1">
                <a:latin typeface="Trebuchet MS"/>
                <a:cs typeface="Trebuchet MS"/>
              </a:rPr>
              <a:t>Teams </a:t>
            </a:r>
            <a:r>
              <a:rPr dirty="0" sz="1800" b="1">
                <a:latin typeface="Trebuchet MS"/>
                <a:cs typeface="Trebuchet MS"/>
              </a:rPr>
              <a:t>Who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Scored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More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than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Expected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Trebuchet MS"/>
                <a:cs typeface="Trebuchet MS"/>
              </a:rPr>
              <a:t>These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teams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more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than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expected,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indicating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potential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over </a:t>
            </a:r>
            <a:r>
              <a:rPr dirty="0" sz="1800">
                <a:latin typeface="Trebuchet MS"/>
                <a:cs typeface="Trebuchet MS"/>
              </a:rPr>
              <a:t>performance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or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good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fortune.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7627" y="3528072"/>
            <a:ext cx="6509004" cy="213055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8714" y="3569589"/>
            <a:ext cx="6390132" cy="2011680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417127" y="3568001"/>
          <a:ext cx="6469380" cy="2009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/>
                <a:gridCol w="2136140"/>
                <a:gridCol w="3246755"/>
              </a:tblGrid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Lucky</a:t>
                      </a:r>
                      <a:r>
                        <a:rPr dirty="0" sz="105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Goals/Unexpected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05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Arsenal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05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Luton</a:t>
                      </a:r>
                      <a:r>
                        <a:rPr dirty="0" sz="105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Town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318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West</a:t>
                      </a:r>
                      <a:r>
                        <a:rPr dirty="0" sz="105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Ham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318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318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05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798" y="182702"/>
            <a:ext cx="7086600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Expected</a:t>
            </a:r>
            <a:r>
              <a:rPr dirty="0" spc="-195"/>
              <a:t> </a:t>
            </a:r>
            <a:r>
              <a:rPr dirty="0" spc="-145"/>
              <a:t>Goals</a:t>
            </a:r>
            <a:r>
              <a:rPr dirty="0" spc="-130"/>
              <a:t> </a:t>
            </a:r>
            <a:r>
              <a:rPr dirty="0" spc="-270"/>
              <a:t>(XG)</a:t>
            </a:r>
            <a:r>
              <a:rPr dirty="0" spc="-45"/>
              <a:t> </a:t>
            </a:r>
            <a:r>
              <a:rPr dirty="0" spc="-100"/>
              <a:t>Analysis </a:t>
            </a:r>
            <a:r>
              <a:rPr dirty="0" spc="-10"/>
              <a:t>Contd..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212340" cy="6858000"/>
            <a:chOff x="0" y="0"/>
            <a:chExt cx="221234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211783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60447" cy="685799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305557" y="1554860"/>
            <a:ext cx="700849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65" b="1">
                <a:latin typeface="Trebuchet MS"/>
                <a:cs typeface="Trebuchet MS"/>
              </a:rPr>
              <a:t>Top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5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Who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Scored</a:t>
            </a:r>
            <a:r>
              <a:rPr dirty="0" sz="1800" spc="-3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Less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than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Expected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Trebuchet MS"/>
                <a:cs typeface="Trebuchet MS"/>
              </a:rPr>
              <a:t>These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teams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fewer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goals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than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expected,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indicating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potential inefficiency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in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their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attack</a:t>
            </a:r>
            <a:r>
              <a:rPr dirty="0" sz="1800" spc="-2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or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bad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luck.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4476" y="2449067"/>
            <a:ext cx="6463283" cy="219151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4801" y="2491485"/>
            <a:ext cx="6344412" cy="2072639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343213" y="2489898"/>
          <a:ext cx="6424295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85"/>
                <a:gridCol w="2115185"/>
                <a:gridCol w="2115185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Missed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Out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Everton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Sheffield</a:t>
                      </a:r>
                      <a:r>
                        <a:rPr dirty="0" sz="11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Brentford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Nott'ham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Forest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2444242" y="4603750"/>
            <a:ext cx="6576059" cy="103886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above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table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implies</a:t>
            </a:r>
            <a:r>
              <a:rPr dirty="0" sz="1800" spc="-6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how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many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chances</a:t>
            </a:r>
            <a:r>
              <a:rPr dirty="0" sz="1800" spc="-30"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2D75B6"/>
                </a:solidFill>
                <a:latin typeface="Trebuchet MS"/>
                <a:cs typeface="Trebuchet MS"/>
              </a:rPr>
              <a:t>Everton</a:t>
            </a:r>
            <a:r>
              <a:rPr dirty="0" sz="1800" spc="-25">
                <a:solidFill>
                  <a:srgbClr val="2D75B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missed</a:t>
            </a:r>
            <a:r>
              <a:rPr dirty="0" sz="1800" spc="-7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out.</a:t>
            </a: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Scoring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as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Expected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latin typeface="Trebuchet MS"/>
                <a:cs typeface="Trebuchet MS"/>
              </a:rPr>
              <a:t>Table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of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teams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who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exactly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as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expected.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4288" y="5644896"/>
            <a:ext cx="5204460" cy="6370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5120" y="5686602"/>
            <a:ext cx="5085587" cy="518159"/>
          </a:xfrm>
          <a:prstGeom prst="rect">
            <a:avLst/>
          </a:prstGeom>
        </p:spPr>
      </p:pic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2363533" y="5685015"/>
          <a:ext cx="5165725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"/>
                <a:gridCol w="2083435"/>
                <a:gridCol w="2477135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Diff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(Goals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Scored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Expected)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Burnley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2444242" y="6351523"/>
            <a:ext cx="5167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rebuchet MS"/>
                <a:cs typeface="Trebuchet MS"/>
              </a:rPr>
              <a:t>Burnley</a:t>
            </a:r>
            <a:r>
              <a:rPr dirty="0" sz="1800" spc="-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is</a:t>
            </a:r>
            <a:r>
              <a:rPr dirty="0" sz="1800" spc="-4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the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Only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team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that</a:t>
            </a:r>
            <a:r>
              <a:rPr dirty="0" sz="1800" spc="-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scored</a:t>
            </a:r>
            <a:r>
              <a:rPr dirty="0" sz="1800" spc="-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as</a:t>
            </a:r>
            <a:r>
              <a:rPr dirty="0" sz="1800" spc="-5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expected.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7882" y="215341"/>
            <a:ext cx="7853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15"/>
              <a:t>GK</a:t>
            </a:r>
            <a:r>
              <a:rPr dirty="0" spc="-35"/>
              <a:t> </a:t>
            </a:r>
            <a:r>
              <a:rPr dirty="0" spc="-55"/>
              <a:t>Performance</a:t>
            </a:r>
            <a:r>
              <a:rPr dirty="0" spc="-240"/>
              <a:t> </a:t>
            </a:r>
            <a:r>
              <a:rPr dirty="0" spc="585"/>
              <a:t>&amp;</a:t>
            </a:r>
            <a:r>
              <a:rPr dirty="0" spc="-105"/>
              <a:t> </a:t>
            </a:r>
            <a:r>
              <a:rPr dirty="0" spc="-40"/>
              <a:t>Playing</a:t>
            </a:r>
            <a:r>
              <a:rPr dirty="0" spc="-155"/>
              <a:t> </a:t>
            </a:r>
            <a:r>
              <a:rPr dirty="0" spc="-60"/>
              <a:t>Style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092" y="1161288"/>
            <a:ext cx="7551419" cy="167335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0432" y="1202944"/>
            <a:ext cx="7432548" cy="1554479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938845" y="1201356"/>
          <a:ext cx="7511415" cy="1551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6020"/>
                <a:gridCol w="3716020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Less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Goals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Conceded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Wolves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Aston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Everton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857882" y="862025"/>
            <a:ext cx="8405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Conceded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Fewer</a:t>
            </a:r>
            <a:r>
              <a:rPr dirty="0" sz="1800" spc="-7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Goals</a:t>
            </a:r>
            <a:r>
              <a:rPr dirty="0" sz="1800" spc="-7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than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Expected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(Overperforming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Goalkeepers)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2783205" cy="5811520"/>
            <a:chOff x="0" y="0"/>
            <a:chExt cx="2783205" cy="581152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782951" cy="470623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82168"/>
              <a:ext cx="2179319" cy="522884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0" y="3099816"/>
            <a:ext cx="9450705" cy="3758565"/>
            <a:chOff x="0" y="3099816"/>
            <a:chExt cx="9450705" cy="375856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099816"/>
              <a:ext cx="3657600" cy="375818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0427" y="3154680"/>
              <a:ext cx="7549896" cy="167335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61260" y="3196844"/>
            <a:ext cx="7431023" cy="1554479"/>
          </a:xfrm>
          <a:prstGeom prst="rect">
            <a:avLst/>
          </a:prstGeom>
        </p:spPr>
      </p:pic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959673" y="3195256"/>
          <a:ext cx="7510780" cy="155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8010"/>
                <a:gridCol w="1858010"/>
                <a:gridCol w="1858010"/>
                <a:gridCol w="1858010"/>
              </a:tblGrid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Rank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Launch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Attempts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Completion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Percentage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Tottenham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23.6%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Brighton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274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37.2%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Liverpool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32.3%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191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Newcastle</a:t>
                      </a:r>
                      <a:r>
                        <a:rPr dirty="0" sz="11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301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33.2%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Manchester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City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314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45.2%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941322" y="2856991"/>
            <a:ext cx="6823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6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7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Fewest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Ball</a:t>
            </a:r>
            <a:r>
              <a:rPr dirty="0" sz="1800" spc="-5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Launches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(Prefer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Positional</a:t>
            </a:r>
            <a:r>
              <a:rPr dirty="0" sz="1800" spc="-8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Play)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20239" y="5073407"/>
            <a:ext cx="5149596" cy="167335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81961" y="5115382"/>
            <a:ext cx="5029199" cy="1554480"/>
          </a:xfrm>
          <a:prstGeom prst="rect">
            <a:avLst/>
          </a:prstGeom>
        </p:spPr>
      </p:pic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1980374" y="5113845"/>
          <a:ext cx="5109210" cy="1553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/>
                <a:gridCol w="2514600"/>
              </a:tblGrid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Team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dirty="0" sz="11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Passing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Range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(Yards)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4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Luton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Town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50.8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Bournemouth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41.7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Everton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41.6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Crystal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Palace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41.2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Sheffield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Utd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41.2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 descr=""/>
          <p:cNvSpPr txBox="1"/>
          <p:nvPr/>
        </p:nvSpPr>
        <p:spPr>
          <a:xfrm>
            <a:off x="1941322" y="4775707"/>
            <a:ext cx="70269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3220" algn="l"/>
              </a:tabLst>
            </a:pPr>
            <a:r>
              <a:rPr dirty="0" sz="1800" spc="-30" b="1">
                <a:latin typeface="Trebuchet MS"/>
                <a:cs typeface="Trebuchet MS"/>
              </a:rPr>
              <a:t>Teams</a:t>
            </a:r>
            <a:r>
              <a:rPr dirty="0" sz="1800" spc="-7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with</a:t>
            </a:r>
            <a:r>
              <a:rPr dirty="0" sz="1800" spc="-45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the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Highest</a:t>
            </a:r>
            <a:r>
              <a:rPr dirty="0" sz="1800" spc="-13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Average</a:t>
            </a:r>
            <a:r>
              <a:rPr dirty="0" sz="1800" spc="-3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Passing</a:t>
            </a:r>
            <a:r>
              <a:rPr dirty="0" sz="1800" spc="-6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Range</a:t>
            </a:r>
            <a:r>
              <a:rPr dirty="0" sz="1800" spc="-50" b="1">
                <a:latin typeface="Trebuchet MS"/>
                <a:cs typeface="Trebuchet MS"/>
              </a:rPr>
              <a:t> </a:t>
            </a:r>
            <a:r>
              <a:rPr dirty="0" sz="1800" b="1">
                <a:latin typeface="Trebuchet MS"/>
                <a:cs typeface="Trebuchet MS"/>
              </a:rPr>
              <a:t>by</a:t>
            </a:r>
            <a:r>
              <a:rPr dirty="0" sz="1800" spc="-40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Goalkeepers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2024-08-22T16:10:18Z</dcterms:created>
  <dcterms:modified xsi:type="dcterms:W3CDTF">2024-08-22T16:10:18Z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2024-08-22T00:00:00Z</vt:filetime>
  </property>
  <property fmtid="{D5CDD505-2E9C-101B-9397-08002B2CF9AE}" pid="3" name="Producer">
    <vt:lpwstr>3-Heights(TM) PDF Security Shell 4.8.25.2 (http://www.pdf-tools.com)</vt:lpwstr>
  </property>
</Properties>
</file>